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bookmarkIdSeed="3">
  <p:sldMasterIdLst>
    <p:sldMasterId id="2147483648" r:id="rId1"/>
  </p:sldMasterIdLst>
  <p:notesMasterIdLst>
    <p:notesMasterId r:id="rId19"/>
  </p:notesMasterIdLst>
  <p:handoutMasterIdLst>
    <p:handoutMasterId r:id="rId20"/>
  </p:handoutMasterIdLst>
  <p:sldIdLst>
    <p:sldId id="322" r:id="rId2"/>
    <p:sldId id="350" r:id="rId3"/>
    <p:sldId id="365" r:id="rId4"/>
    <p:sldId id="330" r:id="rId5"/>
    <p:sldId id="326" r:id="rId6"/>
    <p:sldId id="358" r:id="rId7"/>
    <p:sldId id="360" r:id="rId8"/>
    <p:sldId id="361" r:id="rId9"/>
    <p:sldId id="351" r:id="rId10"/>
    <p:sldId id="356" r:id="rId11"/>
    <p:sldId id="359" r:id="rId12"/>
    <p:sldId id="362" r:id="rId13"/>
    <p:sldId id="352" r:id="rId14"/>
    <p:sldId id="364" r:id="rId15"/>
    <p:sldId id="363" r:id="rId16"/>
    <p:sldId id="353" r:id="rId17"/>
    <p:sldId id="297" r:id="rId18"/>
  </p:sldIdLst>
  <p:sldSz cx="12190413" cy="6859588"/>
  <p:notesSz cx="6858000" cy="9144000"/>
  <p:embeddedFontLst>
    <p:embeddedFont>
      <p:font typeface="굴림체" panose="020B0609000101010101" pitchFamily="49" charset="-127"/>
      <p:regular r:id="rId21"/>
    </p:embeddedFont>
    <p:embeddedFont>
      <p:font typeface="맑은 고딕" panose="020B0503020000020004" pitchFamily="34" charset="-127"/>
      <p:regular r:id="rId22"/>
      <p:bold r:id="rId23"/>
    </p:embeddedFont>
    <p:embeddedFont>
      <p:font typeface="Calibri" panose="020F0502020204030204" pitchFamily="34" charset="0"/>
      <p:regular r:id="rId24"/>
      <p:bold r:id="rId25"/>
      <p:italic r:id="rId26"/>
      <p:boldItalic r:id="rId27"/>
    </p:embeddedFont>
    <p:embeddedFont>
      <p:font typeface="Calibri Light" panose="020F0302020204030204" pitchFamily="34" charset="0"/>
      <p:regular r:id="rId28"/>
      <p:italic r:id="rId29"/>
    </p:embeddedFont>
    <p:embeddedFont>
      <p:font typeface="Noto Sans" panose="020B0604020202020204" charset="0"/>
      <p:regular r:id="rId30"/>
      <p:bold r:id="rId31"/>
    </p:embeddedFont>
  </p:embeddedFontLst>
  <p:defaultTextStyle>
    <a:defPPr>
      <a:defRPr lang="ko-KR"/>
    </a:defPPr>
    <a:lvl1pPr marL="0" algn="l" defTabSz="995690" rtl="0" eaLnBrk="1" latinLnBrk="1" hangingPunct="1">
      <a:defRPr sz="2000" kern="1200">
        <a:solidFill>
          <a:schemeClr val="tx1"/>
        </a:solidFill>
        <a:latin typeface="+mn-lt"/>
        <a:ea typeface="+mn-ea"/>
        <a:cs typeface="+mn-cs"/>
      </a:defRPr>
    </a:lvl1pPr>
    <a:lvl2pPr marL="497845" algn="l" defTabSz="995690" rtl="0" eaLnBrk="1" latinLnBrk="1" hangingPunct="1">
      <a:defRPr sz="2000" kern="1200">
        <a:solidFill>
          <a:schemeClr val="tx1"/>
        </a:solidFill>
        <a:latin typeface="+mn-lt"/>
        <a:ea typeface="+mn-ea"/>
        <a:cs typeface="+mn-cs"/>
      </a:defRPr>
    </a:lvl2pPr>
    <a:lvl3pPr marL="995690" algn="l" defTabSz="995690" rtl="0" eaLnBrk="1" latinLnBrk="1" hangingPunct="1">
      <a:defRPr sz="2000" kern="1200">
        <a:solidFill>
          <a:schemeClr val="tx1"/>
        </a:solidFill>
        <a:latin typeface="+mn-lt"/>
        <a:ea typeface="+mn-ea"/>
        <a:cs typeface="+mn-cs"/>
      </a:defRPr>
    </a:lvl3pPr>
    <a:lvl4pPr marL="1493535" algn="l" defTabSz="995690" rtl="0" eaLnBrk="1" latinLnBrk="1" hangingPunct="1">
      <a:defRPr sz="2000" kern="1200">
        <a:solidFill>
          <a:schemeClr val="tx1"/>
        </a:solidFill>
        <a:latin typeface="+mn-lt"/>
        <a:ea typeface="+mn-ea"/>
        <a:cs typeface="+mn-cs"/>
      </a:defRPr>
    </a:lvl4pPr>
    <a:lvl5pPr marL="1991380" algn="l" defTabSz="995690" rtl="0" eaLnBrk="1" latinLnBrk="1" hangingPunct="1">
      <a:defRPr sz="2000" kern="1200">
        <a:solidFill>
          <a:schemeClr val="tx1"/>
        </a:solidFill>
        <a:latin typeface="+mn-lt"/>
        <a:ea typeface="+mn-ea"/>
        <a:cs typeface="+mn-cs"/>
      </a:defRPr>
    </a:lvl5pPr>
    <a:lvl6pPr marL="2489225" algn="l" defTabSz="995690" rtl="0" eaLnBrk="1" latinLnBrk="1" hangingPunct="1">
      <a:defRPr sz="2000" kern="1200">
        <a:solidFill>
          <a:schemeClr val="tx1"/>
        </a:solidFill>
        <a:latin typeface="+mn-lt"/>
        <a:ea typeface="+mn-ea"/>
        <a:cs typeface="+mn-cs"/>
      </a:defRPr>
    </a:lvl6pPr>
    <a:lvl7pPr marL="2987070" algn="l" defTabSz="995690" rtl="0" eaLnBrk="1" latinLnBrk="1" hangingPunct="1">
      <a:defRPr sz="2000" kern="1200">
        <a:solidFill>
          <a:schemeClr val="tx1"/>
        </a:solidFill>
        <a:latin typeface="+mn-lt"/>
        <a:ea typeface="+mn-ea"/>
        <a:cs typeface="+mn-cs"/>
      </a:defRPr>
    </a:lvl7pPr>
    <a:lvl8pPr marL="3484916" algn="l" defTabSz="995690" rtl="0" eaLnBrk="1" latinLnBrk="1" hangingPunct="1">
      <a:defRPr sz="2000" kern="1200">
        <a:solidFill>
          <a:schemeClr val="tx1"/>
        </a:solidFill>
        <a:latin typeface="+mn-lt"/>
        <a:ea typeface="+mn-ea"/>
        <a:cs typeface="+mn-cs"/>
      </a:defRPr>
    </a:lvl8pPr>
    <a:lvl9pPr marL="3982761" algn="l" defTabSz="995690" rtl="0" eaLnBrk="1" latinLnBrk="1" hangingPunct="1">
      <a:defRPr sz="20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guide id="3" orient="horz" pos="2161">
          <p15:clr>
            <a:srgbClr val="A4A3A4"/>
          </p15:clr>
        </p15:guide>
        <p15:guide id="4"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ennis" initials="D" lastIdx="20" clrIdx="0">
    <p:extLst>
      <p:ext uri="{19B8F6BF-5375-455C-9EA6-DF929625EA0E}">
        <p15:presenceInfo xmlns:p15="http://schemas.microsoft.com/office/powerpoint/2012/main" userId="Dennis" providerId="None"/>
      </p:ext>
    </p:extLst>
  </p:cmAuthor>
  <p:cmAuthor id="2" name="Bhavika Patil" initials="BP" lastIdx="8" clrIdx="1">
    <p:extLst>
      <p:ext uri="{19B8F6BF-5375-455C-9EA6-DF929625EA0E}">
        <p15:presenceInfo xmlns:p15="http://schemas.microsoft.com/office/powerpoint/2012/main" userId="3ed58aafd2162d34" providerId="Windows Live"/>
      </p:ext>
    </p:extLst>
  </p:cmAuthor>
  <p:cmAuthor id="3" name="Cindy Guo" initials="CG" lastIdx="1" clrIdx="2">
    <p:extLst>
      <p:ext uri="{19B8F6BF-5375-455C-9EA6-DF929625EA0E}">
        <p15:presenceInfo xmlns:p15="http://schemas.microsoft.com/office/powerpoint/2012/main" userId="553f1c3246cb4ce1"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7334A"/>
    <a:srgbClr val="000000"/>
    <a:srgbClr val="A87A85"/>
    <a:srgbClr val="575757"/>
    <a:srgbClr val="D2BDA8"/>
    <a:srgbClr val="825335"/>
    <a:srgbClr val="595900"/>
    <a:srgbClr val="595901"/>
    <a:srgbClr val="CECECD"/>
    <a:srgbClr val="B9A88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F5AB1C69-6EDB-4FF4-983F-18BD219EF322}" styleName="보통 스타일 2 - 강조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270" autoAdjust="0"/>
    <p:restoredTop sz="38543" autoAdjust="0"/>
  </p:normalViewPr>
  <p:slideViewPr>
    <p:cSldViewPr snapToGrid="0">
      <p:cViewPr varScale="1">
        <p:scale>
          <a:sx n="44" d="100"/>
          <a:sy n="44" d="100"/>
        </p:scale>
        <p:origin x="3306" y="42"/>
      </p:cViewPr>
      <p:guideLst>
        <p:guide orient="horz" pos="2160"/>
        <p:guide pos="2880"/>
        <p:guide orient="horz" pos="2161"/>
        <p:guide pos="3840"/>
      </p:guideLst>
    </p:cSldViewPr>
  </p:slideViewPr>
  <p:notesTextViewPr>
    <p:cViewPr>
      <p:scale>
        <a:sx n="3" d="2"/>
        <a:sy n="3" d="2"/>
      </p:scale>
      <p:origin x="0" y="-288"/>
    </p:cViewPr>
  </p:notesTextViewPr>
  <p:sorterViewPr>
    <p:cViewPr varScale="1">
      <p:scale>
        <a:sx n="1" d="1"/>
        <a:sy n="1" d="1"/>
      </p:scale>
      <p:origin x="0" y="0"/>
    </p:cViewPr>
  </p:sorterViewPr>
  <p:notesViewPr>
    <p:cSldViewPr snapToGrid="0">
      <p:cViewPr varScale="1">
        <p:scale>
          <a:sx n="85" d="100"/>
          <a:sy n="85" d="100"/>
        </p:scale>
        <p:origin x="-3870"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font" Target="fonts/font1.fntdata"/><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handoutMaster" Target="handoutMasters/handoutMaster1.xml"/><Relationship Id="rId29"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31"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4CCFBE2-2B8D-499C-81C9-2CD5B3EB8E93}" type="datetimeFigureOut">
              <a:rPr lang="ko-KR" altLang="en-US" smtClean="0"/>
              <a:pPr/>
              <a:t>2021-04-14</a:t>
            </a:fld>
            <a:endParaRPr lang="ko-KR" altLang="en-US"/>
          </a:p>
        </p:txBody>
      </p:sp>
      <p:sp>
        <p:nvSpPr>
          <p:cNvPr id="4" name="바닥글 개체 틀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a:p>
        </p:txBody>
      </p:sp>
      <p:sp>
        <p:nvSpPr>
          <p:cNvPr id="5" name="슬라이드 번호 개체 틀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554DD7E-3179-445A-81DB-781C4554AFF2}" type="slidenum">
              <a:rPr lang="ko-KR" altLang="en-US" smtClean="0"/>
              <a:pPr/>
              <a:t>‹#›</a:t>
            </a:fld>
            <a:endParaRPr lang="ko-KR" altLang="en-US"/>
          </a:p>
        </p:txBody>
      </p:sp>
    </p:spTree>
    <p:extLst>
      <p:ext uri="{BB962C8B-B14F-4D97-AF65-F5344CB8AC3E}">
        <p14:creationId xmlns:p14="http://schemas.microsoft.com/office/powerpoint/2010/main" val="24695366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B545AC5-813F-4ED1-B011-8EA17CB93331}" type="datetimeFigureOut">
              <a:rPr lang="ko-KR" altLang="en-US" smtClean="0"/>
              <a:pPr/>
              <a:t>2021-04-14</a:t>
            </a:fld>
            <a:endParaRPr lang="ko-KR" altLang="en-US"/>
          </a:p>
        </p:txBody>
      </p:sp>
      <p:sp>
        <p:nvSpPr>
          <p:cNvPr id="4" name="슬라이드 이미지 개체 틀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5504B90-27FD-422C-8CC6-2AADAD122D08}" type="slidenum">
              <a:rPr lang="ko-KR" altLang="en-US" smtClean="0"/>
              <a:pPr/>
              <a:t>‹#›</a:t>
            </a:fld>
            <a:endParaRPr lang="ko-KR" altLang="en-US"/>
          </a:p>
        </p:txBody>
      </p:sp>
    </p:spTree>
    <p:extLst>
      <p:ext uri="{BB962C8B-B14F-4D97-AF65-F5344CB8AC3E}">
        <p14:creationId xmlns:p14="http://schemas.microsoft.com/office/powerpoint/2010/main" val="268707270"/>
      </p:ext>
    </p:extLst>
  </p:cSld>
  <p:clrMap bg1="lt1" tx1="dk1" bg2="lt2" tx2="dk2" accent1="accent1" accent2="accent2" accent3="accent3" accent4="accent4" accent5="accent5" accent6="accent6" hlink="hlink" folHlink="folHlink"/>
  <p:notesStyle>
    <a:lvl1pPr marL="0" algn="l" defTabSz="995690" rtl="0" eaLnBrk="1" latinLnBrk="1" hangingPunct="1">
      <a:defRPr sz="1300" kern="1200">
        <a:solidFill>
          <a:schemeClr val="tx1"/>
        </a:solidFill>
        <a:latin typeface="+mn-lt"/>
        <a:ea typeface="+mn-ea"/>
        <a:cs typeface="+mn-cs"/>
      </a:defRPr>
    </a:lvl1pPr>
    <a:lvl2pPr marL="497845" algn="l" defTabSz="995690" rtl="0" eaLnBrk="1" latinLnBrk="1" hangingPunct="1">
      <a:defRPr sz="1300" kern="1200">
        <a:solidFill>
          <a:schemeClr val="tx1"/>
        </a:solidFill>
        <a:latin typeface="+mn-lt"/>
        <a:ea typeface="+mn-ea"/>
        <a:cs typeface="+mn-cs"/>
      </a:defRPr>
    </a:lvl2pPr>
    <a:lvl3pPr marL="995690" algn="l" defTabSz="995690" rtl="0" eaLnBrk="1" latinLnBrk="1" hangingPunct="1">
      <a:defRPr sz="1300" kern="1200">
        <a:solidFill>
          <a:schemeClr val="tx1"/>
        </a:solidFill>
        <a:latin typeface="+mn-lt"/>
        <a:ea typeface="+mn-ea"/>
        <a:cs typeface="+mn-cs"/>
      </a:defRPr>
    </a:lvl3pPr>
    <a:lvl4pPr marL="1493535" algn="l" defTabSz="995690" rtl="0" eaLnBrk="1" latinLnBrk="1" hangingPunct="1">
      <a:defRPr sz="1300" kern="1200">
        <a:solidFill>
          <a:schemeClr val="tx1"/>
        </a:solidFill>
        <a:latin typeface="+mn-lt"/>
        <a:ea typeface="+mn-ea"/>
        <a:cs typeface="+mn-cs"/>
      </a:defRPr>
    </a:lvl4pPr>
    <a:lvl5pPr marL="1991380" algn="l" defTabSz="995690" rtl="0" eaLnBrk="1" latinLnBrk="1" hangingPunct="1">
      <a:defRPr sz="1300" kern="1200">
        <a:solidFill>
          <a:schemeClr val="tx1"/>
        </a:solidFill>
        <a:latin typeface="+mn-lt"/>
        <a:ea typeface="+mn-ea"/>
        <a:cs typeface="+mn-cs"/>
      </a:defRPr>
    </a:lvl5pPr>
    <a:lvl6pPr marL="2489225" algn="l" defTabSz="995690" rtl="0" eaLnBrk="1" latinLnBrk="1" hangingPunct="1">
      <a:defRPr sz="1300" kern="1200">
        <a:solidFill>
          <a:schemeClr val="tx1"/>
        </a:solidFill>
        <a:latin typeface="+mn-lt"/>
        <a:ea typeface="+mn-ea"/>
        <a:cs typeface="+mn-cs"/>
      </a:defRPr>
    </a:lvl6pPr>
    <a:lvl7pPr marL="2987070" algn="l" defTabSz="995690" rtl="0" eaLnBrk="1" latinLnBrk="1" hangingPunct="1">
      <a:defRPr sz="1300" kern="1200">
        <a:solidFill>
          <a:schemeClr val="tx1"/>
        </a:solidFill>
        <a:latin typeface="+mn-lt"/>
        <a:ea typeface="+mn-ea"/>
        <a:cs typeface="+mn-cs"/>
      </a:defRPr>
    </a:lvl7pPr>
    <a:lvl8pPr marL="3484916" algn="l" defTabSz="995690" rtl="0" eaLnBrk="1" latinLnBrk="1" hangingPunct="1">
      <a:defRPr sz="1300" kern="1200">
        <a:solidFill>
          <a:schemeClr val="tx1"/>
        </a:solidFill>
        <a:latin typeface="+mn-lt"/>
        <a:ea typeface="+mn-ea"/>
        <a:cs typeface="+mn-cs"/>
      </a:defRPr>
    </a:lvl8pPr>
    <a:lvl9pPr marL="3982761" algn="l" defTabSz="995690" rtl="0" eaLnBrk="1" latinLnBrk="1" hangingPunct="1">
      <a:defRPr sz="13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tats.nba.com/"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en.wikipedia.org/wiki/John_Hollinger"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382588" y="685800"/>
            <a:ext cx="6092825" cy="3429000"/>
          </a:xfrm>
        </p:spPr>
      </p:sp>
      <p:sp>
        <p:nvSpPr>
          <p:cNvPr id="3" name="슬라이드 노트 개체 틀 2"/>
          <p:cNvSpPr>
            <a:spLocks noGrp="1"/>
          </p:cNvSpPr>
          <p:nvPr>
            <p:ph type="body" idx="1"/>
          </p:nvPr>
        </p:nvSpPr>
        <p:spPr/>
        <p:txBody>
          <a:bodyPr>
            <a:normAutofit/>
          </a:bodyPr>
          <a:lstStyle/>
          <a:p>
            <a:pPr marL="0" lvl="0" indent="0" algn="l" rtl="0" latinLnBrk="0">
              <a:lnSpc>
                <a:spcPct val="100000"/>
              </a:lnSpc>
              <a:spcBef>
                <a:spcPts val="0"/>
              </a:spcBef>
              <a:spcAft>
                <a:spcPts val="0"/>
              </a:spcAft>
              <a:buSzPts val="1400"/>
              <a:buNone/>
            </a:pPr>
            <a:r>
              <a:rPr lang="en-US" b="1" dirty="0"/>
              <a:t>[Bhavika]</a:t>
            </a:r>
          </a:p>
          <a:p>
            <a:pPr marL="0" lvl="0" indent="0" algn="l" rtl="0" latinLnBrk="0">
              <a:lnSpc>
                <a:spcPct val="100000"/>
              </a:lnSpc>
              <a:spcBef>
                <a:spcPts val="0"/>
              </a:spcBef>
              <a:spcAft>
                <a:spcPts val="0"/>
              </a:spcAft>
              <a:buSzPts val="1400"/>
              <a:buNone/>
            </a:pPr>
            <a:endParaRPr lang="en-US" dirty="0"/>
          </a:p>
          <a:p>
            <a:pPr marL="0" lvl="0" indent="0" algn="l" rtl="0" latinLnBrk="0">
              <a:lnSpc>
                <a:spcPct val="100000"/>
              </a:lnSpc>
              <a:spcBef>
                <a:spcPts val="0"/>
              </a:spcBef>
              <a:spcAft>
                <a:spcPts val="0"/>
              </a:spcAft>
              <a:buSzPts val="1400"/>
              <a:buNone/>
            </a:pPr>
            <a:r>
              <a:rPr lang="en-US" dirty="0"/>
              <a:t>Good evening Everyone, </a:t>
            </a:r>
          </a:p>
          <a:p>
            <a:pPr marL="0" lvl="0" indent="0" algn="l" rtl="0" latinLnBrk="0">
              <a:lnSpc>
                <a:spcPct val="100000"/>
              </a:lnSpc>
              <a:spcBef>
                <a:spcPts val="0"/>
              </a:spcBef>
              <a:spcAft>
                <a:spcPts val="0"/>
              </a:spcAft>
              <a:buSzPts val="1400"/>
              <a:buNone/>
            </a:pPr>
            <a:endParaRPr lang="en-US" dirty="0"/>
          </a:p>
          <a:p>
            <a:pPr marL="0" lvl="0" indent="0" algn="l" rtl="0" latinLnBrk="0">
              <a:lnSpc>
                <a:spcPct val="100000"/>
              </a:lnSpc>
              <a:spcBef>
                <a:spcPts val="0"/>
              </a:spcBef>
              <a:spcAft>
                <a:spcPts val="0"/>
              </a:spcAft>
              <a:buSzPts val="1400"/>
              <a:buNone/>
            </a:pPr>
            <a:r>
              <a:rPr lang="en-US" dirty="0"/>
              <a:t>We are Group 1; Myself – Bhavika, Cindy – (Wave) and Dennis – (Wave).</a:t>
            </a:r>
          </a:p>
          <a:p>
            <a:pPr marL="0" lvl="0" indent="0" algn="l" rtl="0" latinLnBrk="0">
              <a:lnSpc>
                <a:spcPct val="100000"/>
              </a:lnSpc>
              <a:spcBef>
                <a:spcPts val="0"/>
              </a:spcBef>
              <a:spcAft>
                <a:spcPts val="0"/>
              </a:spcAft>
              <a:buSzPts val="1400"/>
              <a:buNone/>
            </a:pPr>
            <a:endParaRPr lang="en-US" dirty="0"/>
          </a:p>
          <a:p>
            <a:pPr marL="0" lvl="0" indent="0" algn="l" rtl="0" latinLnBrk="0">
              <a:lnSpc>
                <a:spcPct val="100000"/>
              </a:lnSpc>
              <a:spcBef>
                <a:spcPts val="0"/>
              </a:spcBef>
              <a:spcAft>
                <a:spcPts val="0"/>
              </a:spcAft>
              <a:buSzPts val="1400"/>
              <a:buNone/>
            </a:pPr>
            <a:r>
              <a:rPr lang="en-US" dirty="0"/>
              <a:t>We are excited to present the Project we worked on this winter term “Project RAPTORS REBOUND”</a:t>
            </a:r>
          </a:p>
          <a:p>
            <a:pPr marL="0" lvl="0" indent="0" algn="l" rtl="0" latinLnBrk="0">
              <a:lnSpc>
                <a:spcPct val="100000"/>
              </a:lnSpc>
              <a:spcBef>
                <a:spcPts val="0"/>
              </a:spcBef>
              <a:spcAft>
                <a:spcPts val="0"/>
              </a:spcAft>
              <a:buSzPts val="1400"/>
              <a:buNone/>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Arial"/>
                <a:ea typeface="Arial"/>
                <a:cs typeface="Arial"/>
                <a:sym typeface="Arial"/>
              </a:rPr>
              <a:t>[NEXT SLIDE] </a:t>
            </a:r>
            <a:endParaRPr lang="en-US" dirty="0"/>
          </a:p>
          <a:p>
            <a:pPr latinLnBrk="0"/>
            <a:endParaRPr lang="ko-KR" altLang="en-US" dirty="0"/>
          </a:p>
        </p:txBody>
      </p:sp>
      <p:sp>
        <p:nvSpPr>
          <p:cNvPr id="4" name="슬라이드 번호 개체 틀 3"/>
          <p:cNvSpPr>
            <a:spLocks noGrp="1"/>
          </p:cNvSpPr>
          <p:nvPr>
            <p:ph type="sldNum" sz="quarter" idx="10"/>
          </p:nvPr>
        </p:nvSpPr>
        <p:spPr/>
        <p:txBody>
          <a:bodyPr/>
          <a:lstStyle/>
          <a:p>
            <a:fld id="{A5504B90-27FD-422C-8CC6-2AADAD122D08}" type="slidenum">
              <a:rPr lang="ko-KR" altLang="en-US" smtClean="0"/>
              <a:pPr/>
              <a:t>1</a:t>
            </a:fld>
            <a:endParaRPr lang="ko-KR" altLang="en-US" dirty="0"/>
          </a:p>
        </p:txBody>
      </p:sp>
    </p:spTree>
    <p:extLst>
      <p:ext uri="{BB962C8B-B14F-4D97-AF65-F5344CB8AC3E}">
        <p14:creationId xmlns:p14="http://schemas.microsoft.com/office/powerpoint/2010/main" val="23391061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pPr marL="0" lvl="0" indent="0" algn="l" rtl="0" latinLnBrk="0">
              <a:lnSpc>
                <a:spcPct val="100000"/>
              </a:lnSpc>
              <a:spcBef>
                <a:spcPts val="0"/>
              </a:spcBef>
              <a:spcAft>
                <a:spcPts val="0"/>
              </a:spcAft>
              <a:buSzPts val="1400"/>
              <a:buNone/>
            </a:pPr>
            <a:r>
              <a:rPr lang="en-US" sz="1800" dirty="0"/>
              <a:t>Next we </a:t>
            </a:r>
            <a:r>
              <a:rPr lang="en-US" sz="1800" b="0" i="0" u="none" strike="noStrike" cap="none" dirty="0">
                <a:solidFill>
                  <a:schemeClr val="dk1"/>
                </a:solidFill>
                <a:latin typeface="Arial"/>
                <a:ea typeface="Arial"/>
                <a:cs typeface="Arial"/>
                <a:sym typeface="Arial"/>
              </a:rPr>
              <a:t>determined the feature importance for the 3 models.</a:t>
            </a:r>
            <a:endParaRPr lang="en-US" sz="1800" dirty="0"/>
          </a:p>
          <a:p>
            <a:pPr marL="0" lvl="0" indent="0" algn="l" rtl="0" latinLnBrk="0">
              <a:lnSpc>
                <a:spcPct val="100000"/>
              </a:lnSpc>
              <a:spcBef>
                <a:spcPts val="0"/>
              </a:spcBef>
              <a:spcAft>
                <a:spcPts val="0"/>
              </a:spcAft>
              <a:buSzPts val="1400"/>
              <a:buNone/>
            </a:pPr>
            <a:endParaRPr lang="en-US" sz="1800" dirty="0"/>
          </a:p>
          <a:p>
            <a:pPr marL="0" lvl="0" indent="0" algn="l" rtl="0" latinLnBrk="0">
              <a:lnSpc>
                <a:spcPct val="100000"/>
              </a:lnSpc>
              <a:spcBef>
                <a:spcPts val="0"/>
              </a:spcBef>
              <a:spcAft>
                <a:spcPts val="0"/>
              </a:spcAft>
              <a:buSzPts val="1400"/>
              <a:buNone/>
            </a:pPr>
            <a:r>
              <a:rPr lang="en-US" sz="2000" b="1" i="0" u="none" strike="noStrike" cap="none" dirty="0">
                <a:solidFill>
                  <a:schemeClr val="dk1"/>
                </a:solidFill>
                <a:latin typeface="Arial"/>
                <a:ea typeface="Arial"/>
                <a:cs typeface="Arial"/>
                <a:sym typeface="Arial"/>
              </a:rPr>
              <a:t>[NEXT 01 – Graph - Feature Importance]</a:t>
            </a:r>
            <a:endParaRPr lang="en-US" sz="1800" dirty="0"/>
          </a:p>
          <a:p>
            <a:pPr marL="0" lvl="0" indent="0" algn="l" rtl="0" latinLnBrk="0">
              <a:lnSpc>
                <a:spcPct val="100000"/>
              </a:lnSpc>
              <a:spcBef>
                <a:spcPts val="0"/>
              </a:spcBef>
              <a:spcAft>
                <a:spcPts val="0"/>
              </a:spcAft>
              <a:buSzPts val="1400"/>
              <a:buNone/>
            </a:pPr>
            <a:r>
              <a:rPr lang="en-US" sz="1800" b="0" i="0" u="none" strike="noStrike" cap="none" dirty="0">
                <a:solidFill>
                  <a:schemeClr val="dk1"/>
                </a:solidFill>
                <a:latin typeface="Arial"/>
                <a:ea typeface="Arial"/>
                <a:cs typeface="Arial"/>
                <a:sym typeface="Arial"/>
              </a:rPr>
              <a:t>Focusing on Random Forest </a:t>
            </a:r>
          </a:p>
          <a:p>
            <a:pPr marL="0" marR="0" lvl="0" indent="0" algn="l" defTabSz="995690" rtl="0" eaLnBrk="1" fontAlgn="auto" latinLnBrk="0" hangingPunct="1">
              <a:lnSpc>
                <a:spcPct val="100000"/>
              </a:lnSpc>
              <a:spcBef>
                <a:spcPts val="0"/>
              </a:spcBef>
              <a:spcAft>
                <a:spcPts val="0"/>
              </a:spcAft>
              <a:buClrTx/>
              <a:buSzPts val="1400"/>
              <a:buFontTx/>
              <a:buNone/>
              <a:tabLst/>
              <a:defRPr/>
            </a:pPr>
            <a:endParaRPr lang="en-US" sz="1800" b="1" i="0" u="none" strike="noStrike" cap="none" dirty="0">
              <a:solidFill>
                <a:schemeClr val="dk1"/>
              </a:solidFill>
              <a:latin typeface="Arial"/>
              <a:ea typeface="Arial"/>
              <a:cs typeface="Arial"/>
              <a:sym typeface="Arial"/>
            </a:endParaRPr>
          </a:p>
          <a:p>
            <a:pPr marL="0" marR="0" lvl="0" indent="0" algn="l" defTabSz="995690" rtl="0" eaLnBrk="1" fontAlgn="auto" latinLnBrk="0" hangingPunct="1">
              <a:lnSpc>
                <a:spcPct val="100000"/>
              </a:lnSpc>
              <a:spcBef>
                <a:spcPts val="0"/>
              </a:spcBef>
              <a:spcAft>
                <a:spcPts val="0"/>
              </a:spcAft>
              <a:buClrTx/>
              <a:buSzPts val="1400"/>
              <a:buFontTx/>
              <a:buNone/>
              <a:tabLst/>
              <a:defRPr/>
            </a:pPr>
            <a:r>
              <a:rPr lang="en-US" sz="1800" b="1" i="0" u="none" strike="noStrike" cap="none" dirty="0">
                <a:solidFill>
                  <a:schemeClr val="dk1"/>
                </a:solidFill>
                <a:latin typeface="Arial"/>
                <a:ea typeface="Arial"/>
                <a:cs typeface="Arial"/>
                <a:sym typeface="Arial"/>
              </a:rPr>
              <a:t>[NEXT 02 – Focus on model legend]</a:t>
            </a:r>
            <a:endParaRPr lang="en-US" sz="1600" dirty="0"/>
          </a:p>
          <a:p>
            <a:pPr marL="0" lvl="0" indent="0" algn="l" rtl="0" latinLnBrk="0">
              <a:lnSpc>
                <a:spcPct val="100000"/>
              </a:lnSpc>
              <a:spcBef>
                <a:spcPts val="0"/>
              </a:spcBef>
              <a:spcAft>
                <a:spcPts val="0"/>
              </a:spcAft>
              <a:buSzPts val="1400"/>
              <a:buNone/>
            </a:pPr>
            <a:r>
              <a:rPr lang="en-US" sz="1800" b="0" i="0" u="none" strike="noStrike" cap="none" dirty="0">
                <a:solidFill>
                  <a:schemeClr val="dk1"/>
                </a:solidFill>
                <a:latin typeface="Arial"/>
                <a:ea typeface="Arial"/>
                <a:cs typeface="Arial"/>
                <a:sym typeface="Arial"/>
              </a:rPr>
              <a:t>We found that 60% of the importance is covered by these 3 features</a:t>
            </a:r>
          </a:p>
          <a:p>
            <a:pPr marL="0" lvl="0" indent="0" algn="l" rtl="0" latinLnBrk="0">
              <a:lnSpc>
                <a:spcPct val="100000"/>
              </a:lnSpc>
              <a:spcBef>
                <a:spcPts val="0"/>
              </a:spcBef>
              <a:spcAft>
                <a:spcPts val="0"/>
              </a:spcAft>
              <a:buSzPts val="1400"/>
              <a:buNone/>
            </a:pPr>
            <a:endParaRPr lang="en-US" sz="1800" b="0" i="0" u="none" strike="noStrike" cap="none" dirty="0">
              <a:solidFill>
                <a:schemeClr val="dk1"/>
              </a:solidFill>
              <a:latin typeface="Arial"/>
              <a:ea typeface="Arial"/>
              <a:cs typeface="Arial"/>
              <a:sym typeface="Arial"/>
            </a:endParaRPr>
          </a:p>
          <a:p>
            <a:pPr marL="0" marR="0" lvl="0" indent="0" algn="l" defTabSz="995690" rtl="0" eaLnBrk="1" fontAlgn="auto" latinLnBrk="0" hangingPunct="1">
              <a:lnSpc>
                <a:spcPct val="100000"/>
              </a:lnSpc>
              <a:spcBef>
                <a:spcPts val="0"/>
              </a:spcBef>
              <a:spcAft>
                <a:spcPts val="0"/>
              </a:spcAft>
              <a:buClrTx/>
              <a:buSzPts val="1400"/>
              <a:buFontTx/>
              <a:buNone/>
              <a:tabLst/>
              <a:defRPr/>
            </a:pPr>
            <a:r>
              <a:rPr lang="en-US" sz="1800" b="1" i="0" u="none" strike="noStrike" cap="none" dirty="0">
                <a:solidFill>
                  <a:schemeClr val="dk1"/>
                </a:solidFill>
                <a:latin typeface="Arial"/>
                <a:ea typeface="Arial"/>
                <a:cs typeface="Arial"/>
                <a:sym typeface="Arial"/>
              </a:rPr>
              <a:t>[NEXT 03 – Plus/Minus]</a:t>
            </a:r>
            <a:endParaRPr lang="en-US" sz="1600" dirty="0"/>
          </a:p>
          <a:p>
            <a:pPr marL="0" marR="0" lvl="0" indent="0" algn="l" defTabSz="995690" rtl="0" eaLnBrk="1" fontAlgn="auto" latinLnBrk="0" hangingPunct="1">
              <a:lnSpc>
                <a:spcPct val="100000"/>
              </a:lnSpc>
              <a:spcBef>
                <a:spcPts val="0"/>
              </a:spcBef>
              <a:spcAft>
                <a:spcPts val="0"/>
              </a:spcAft>
              <a:buClrTx/>
              <a:buSzPts val="1400"/>
              <a:buFontTx/>
              <a:buNone/>
              <a:tabLst/>
              <a:defRPr/>
            </a:pPr>
            <a:r>
              <a:rPr lang="en-US" sz="1800" b="0" i="0" u="none" strike="noStrike" cap="none" dirty="0">
                <a:solidFill>
                  <a:schemeClr val="dk1"/>
                </a:solidFill>
                <a:latin typeface="Arial"/>
                <a:ea typeface="Arial"/>
                <a:cs typeface="Arial"/>
                <a:sym typeface="Arial"/>
              </a:rPr>
              <a:t>Plus/Minus which reflects the point differential when a player is on the floor. </a:t>
            </a:r>
          </a:p>
          <a:p>
            <a:pPr marL="0" lvl="0" indent="0" algn="l" rtl="0" latinLnBrk="0">
              <a:lnSpc>
                <a:spcPct val="100000"/>
              </a:lnSpc>
              <a:spcBef>
                <a:spcPts val="0"/>
              </a:spcBef>
              <a:spcAft>
                <a:spcPts val="0"/>
              </a:spcAft>
              <a:buSzPts val="1400"/>
              <a:buNone/>
            </a:pPr>
            <a:endParaRPr lang="en-US" sz="1800" b="0" i="0" u="none" strike="noStrike" cap="none" dirty="0">
              <a:solidFill>
                <a:schemeClr val="dk1"/>
              </a:solidFill>
              <a:latin typeface="Arial"/>
              <a:ea typeface="Arial"/>
              <a:cs typeface="Arial"/>
              <a:sym typeface="Arial"/>
            </a:endParaRPr>
          </a:p>
          <a:p>
            <a:pPr marL="0" marR="0" lvl="0" indent="0" algn="l" defTabSz="995690" rtl="0" eaLnBrk="1" fontAlgn="auto" latinLnBrk="0" hangingPunct="1">
              <a:lnSpc>
                <a:spcPct val="100000"/>
              </a:lnSpc>
              <a:spcBef>
                <a:spcPts val="0"/>
              </a:spcBef>
              <a:spcAft>
                <a:spcPts val="0"/>
              </a:spcAft>
              <a:buClrTx/>
              <a:buSzPts val="1400"/>
              <a:buFontTx/>
              <a:buNone/>
              <a:tabLst/>
              <a:defRPr/>
            </a:pPr>
            <a:r>
              <a:rPr lang="en-US" sz="1800" b="1" i="0" u="none" strike="noStrike" cap="none" dirty="0">
                <a:solidFill>
                  <a:schemeClr val="dk1"/>
                </a:solidFill>
                <a:latin typeface="Arial"/>
                <a:ea typeface="Arial"/>
                <a:cs typeface="Arial"/>
                <a:sym typeface="Arial"/>
              </a:rPr>
              <a:t>[NEXT 06 – PER]</a:t>
            </a:r>
            <a:endParaRPr lang="en-US" sz="1600" dirty="0"/>
          </a:p>
          <a:p>
            <a:pPr marL="0" lvl="0" indent="0" algn="l" rtl="0" latinLnBrk="0">
              <a:lnSpc>
                <a:spcPct val="100000"/>
              </a:lnSpc>
              <a:spcBef>
                <a:spcPts val="0"/>
              </a:spcBef>
              <a:spcAft>
                <a:spcPts val="0"/>
              </a:spcAft>
              <a:buSzPts val="1400"/>
              <a:buNone/>
            </a:pPr>
            <a:r>
              <a:rPr lang="en-US" sz="1800" b="0" i="0" u="none" strike="noStrike" cap="none" dirty="0">
                <a:solidFill>
                  <a:schemeClr val="dk1"/>
                </a:solidFill>
                <a:latin typeface="Arial"/>
                <a:ea typeface="Arial"/>
                <a:cs typeface="Arial"/>
                <a:sym typeface="Arial"/>
              </a:rPr>
              <a:t>Player Efficiency Rating (PER)</a:t>
            </a:r>
          </a:p>
          <a:p>
            <a:pPr marL="0" lvl="0" indent="0" algn="l" rtl="0" latinLnBrk="0">
              <a:lnSpc>
                <a:spcPct val="100000"/>
              </a:lnSpc>
              <a:spcBef>
                <a:spcPts val="0"/>
              </a:spcBef>
              <a:spcAft>
                <a:spcPts val="0"/>
              </a:spcAft>
              <a:buSzPts val="1400"/>
              <a:buNone/>
            </a:pPr>
            <a:endParaRPr lang="en-US" sz="1800" b="0" i="0" u="none" strike="noStrike" cap="none" dirty="0">
              <a:solidFill>
                <a:schemeClr val="dk1"/>
              </a:solidFill>
              <a:latin typeface="Arial"/>
              <a:ea typeface="Arial"/>
              <a:cs typeface="Arial"/>
              <a:sym typeface="Arial"/>
            </a:endParaRPr>
          </a:p>
          <a:p>
            <a:pPr marL="0" marR="0" lvl="0" indent="0" algn="l" defTabSz="995690" rtl="0" eaLnBrk="1" fontAlgn="auto" latinLnBrk="0" hangingPunct="1">
              <a:lnSpc>
                <a:spcPct val="100000"/>
              </a:lnSpc>
              <a:spcBef>
                <a:spcPts val="0"/>
              </a:spcBef>
              <a:spcAft>
                <a:spcPts val="0"/>
              </a:spcAft>
              <a:buClrTx/>
              <a:buSzPts val="1400"/>
              <a:buFontTx/>
              <a:buNone/>
              <a:tabLst/>
              <a:defRPr/>
            </a:pPr>
            <a:r>
              <a:rPr lang="en-US" sz="1800" b="1" i="0" u="none" strike="noStrike" cap="none" dirty="0">
                <a:solidFill>
                  <a:schemeClr val="dk1"/>
                </a:solidFill>
                <a:latin typeface="Arial"/>
                <a:ea typeface="Arial"/>
                <a:cs typeface="Arial"/>
                <a:sym typeface="Arial"/>
              </a:rPr>
              <a:t>[NEXT 07 – PIE]</a:t>
            </a:r>
            <a:endParaRPr lang="en-US" sz="1600" dirty="0"/>
          </a:p>
          <a:p>
            <a:pPr marL="0" lvl="0" indent="0" algn="l" rtl="0" latinLnBrk="0">
              <a:lnSpc>
                <a:spcPct val="100000"/>
              </a:lnSpc>
              <a:spcBef>
                <a:spcPts val="0"/>
              </a:spcBef>
              <a:spcAft>
                <a:spcPts val="0"/>
              </a:spcAft>
              <a:buSzPts val="1400"/>
              <a:buNone/>
            </a:pPr>
            <a:r>
              <a:rPr lang="en-US" sz="1800" b="0" i="0" u="none" strike="noStrike" cap="none" dirty="0">
                <a:solidFill>
                  <a:schemeClr val="dk1"/>
                </a:solidFill>
                <a:latin typeface="Arial"/>
                <a:ea typeface="Arial"/>
                <a:cs typeface="Arial"/>
                <a:sym typeface="Arial"/>
              </a:rPr>
              <a:t>And Player Impact Estimate (PIE)</a:t>
            </a:r>
          </a:p>
          <a:p>
            <a:pPr marL="0" lvl="0" indent="0" algn="l" rtl="0" latinLnBrk="0">
              <a:lnSpc>
                <a:spcPct val="100000"/>
              </a:lnSpc>
              <a:spcBef>
                <a:spcPts val="0"/>
              </a:spcBef>
              <a:spcAft>
                <a:spcPts val="0"/>
              </a:spcAft>
              <a:buSzPts val="1400"/>
              <a:buNone/>
            </a:pPr>
            <a:endParaRPr lang="en-US" sz="1800" b="0" i="0" u="none" strike="noStrike" cap="none" dirty="0">
              <a:solidFill>
                <a:schemeClr val="dk1"/>
              </a:solidFill>
              <a:latin typeface="Arial"/>
              <a:ea typeface="Arial"/>
              <a:cs typeface="Arial"/>
              <a:sym typeface="Arial"/>
            </a:endParaRPr>
          </a:p>
          <a:p>
            <a:pPr marL="0" lvl="0" indent="0" algn="l" rtl="0" latinLnBrk="0">
              <a:lnSpc>
                <a:spcPct val="100000"/>
              </a:lnSpc>
              <a:spcBef>
                <a:spcPts val="0"/>
              </a:spcBef>
              <a:spcAft>
                <a:spcPts val="0"/>
              </a:spcAft>
              <a:buSzPts val="1400"/>
              <a:buNone/>
            </a:pPr>
            <a:r>
              <a:rPr lang="en-US" sz="1800" b="0" i="0" u="none" strike="noStrike" cap="none" dirty="0">
                <a:solidFill>
                  <a:schemeClr val="dk1"/>
                </a:solidFill>
                <a:latin typeface="Arial"/>
                <a:ea typeface="Arial"/>
                <a:cs typeface="Arial"/>
                <a:sym typeface="Arial"/>
              </a:rPr>
              <a:t>With this knowledge we can proceed with our next phase</a:t>
            </a:r>
          </a:p>
          <a:p>
            <a:pPr marL="0" lvl="0" indent="0" algn="l" rtl="0" latinLnBrk="0">
              <a:lnSpc>
                <a:spcPct val="100000"/>
              </a:lnSpc>
              <a:spcBef>
                <a:spcPts val="0"/>
              </a:spcBef>
              <a:spcAft>
                <a:spcPts val="0"/>
              </a:spcAft>
              <a:buSzPts val="1400"/>
              <a:buNone/>
            </a:pPr>
            <a:endParaRPr lang="en-US" sz="1800" b="0" i="0" u="none" strike="noStrike" cap="none" dirty="0">
              <a:solidFill>
                <a:schemeClr val="dk1"/>
              </a:solidFill>
              <a:latin typeface="Arial"/>
              <a:ea typeface="Arial"/>
              <a:cs typeface="Arial"/>
              <a:sym typeface="Arial"/>
            </a:endParaRPr>
          </a:p>
          <a:p>
            <a:pPr marL="0" marR="0" lvl="0" indent="0" algn="l" rtl="0" latinLnBrk="0">
              <a:lnSpc>
                <a:spcPct val="100000"/>
              </a:lnSpc>
              <a:spcBef>
                <a:spcPts val="0"/>
              </a:spcBef>
              <a:spcAft>
                <a:spcPts val="0"/>
              </a:spcAft>
              <a:buClr>
                <a:srgbClr val="000000"/>
              </a:buClr>
              <a:buSzPts val="1400"/>
              <a:buFont typeface="Arial"/>
              <a:buNone/>
            </a:pPr>
            <a:r>
              <a:rPr lang="en-US" sz="1800" b="1" dirty="0">
                <a:solidFill>
                  <a:srgbClr val="2D2E2D"/>
                </a:solidFill>
              </a:rPr>
              <a:t>[Next speaker handoff - </a:t>
            </a:r>
            <a:r>
              <a:rPr lang="en-US" sz="1800" b="1" dirty="0" err="1">
                <a:solidFill>
                  <a:srgbClr val="2D2E2D"/>
                </a:solidFill>
              </a:rPr>
              <a:t>Bhavika</a:t>
            </a:r>
            <a:r>
              <a:rPr lang="en-US" sz="1800" b="1" dirty="0">
                <a:solidFill>
                  <a:srgbClr val="2D2E2D"/>
                </a:solidFill>
              </a:rPr>
              <a:t>]</a:t>
            </a:r>
          </a:p>
          <a:p>
            <a:pPr marL="0" lvl="0" indent="0" algn="l" rtl="0" latinLnBrk="0">
              <a:lnSpc>
                <a:spcPct val="100000"/>
              </a:lnSpc>
              <a:spcBef>
                <a:spcPts val="0"/>
              </a:spcBef>
              <a:spcAft>
                <a:spcPts val="0"/>
              </a:spcAft>
              <a:buSzPts val="1400"/>
              <a:buNone/>
            </a:pPr>
            <a:endParaRPr lang="en-US" sz="1800" dirty="0"/>
          </a:p>
          <a:p>
            <a:pPr marL="0" lvl="0" indent="0" algn="l" rtl="0" latinLnBrk="0">
              <a:lnSpc>
                <a:spcPct val="100000"/>
              </a:lnSpc>
              <a:spcBef>
                <a:spcPts val="0"/>
              </a:spcBef>
              <a:spcAft>
                <a:spcPts val="0"/>
              </a:spcAft>
              <a:buSzPts val="1400"/>
              <a:buNone/>
            </a:pPr>
            <a:r>
              <a:rPr lang="en-US" sz="1800" b="1" i="0" u="none" strike="noStrike" cap="none" dirty="0">
                <a:solidFill>
                  <a:schemeClr val="dk1"/>
                </a:solidFill>
                <a:latin typeface="Arial"/>
                <a:ea typeface="Arial"/>
                <a:cs typeface="Arial"/>
                <a:sym typeface="Arial"/>
              </a:rPr>
              <a:t>[NEXT SLIDE] </a:t>
            </a:r>
            <a:endParaRPr lang="en-US" sz="2400" dirty="0">
              <a:latin typeface="+mn-lt"/>
            </a:endParaRPr>
          </a:p>
          <a:p>
            <a:endParaRPr lang="en-CA" sz="2400" dirty="0">
              <a:latin typeface="+mn-lt"/>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10</a:t>
            </a:fld>
            <a:endParaRPr lang="ko-KR" altLang="en-US"/>
          </a:p>
        </p:txBody>
      </p:sp>
    </p:spTree>
    <p:extLst>
      <p:ext uri="{BB962C8B-B14F-4D97-AF65-F5344CB8AC3E}">
        <p14:creationId xmlns:p14="http://schemas.microsoft.com/office/powerpoint/2010/main" val="14827910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5000" lnSpcReduction="20000"/>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600" b="1" dirty="0">
                <a:solidFill>
                  <a:srgbClr val="2D2E2D"/>
                </a:solidFill>
              </a:rPr>
              <a:t>[Next speaker - Bhavika]</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600" b="1" dirty="0">
              <a:solidFill>
                <a:srgbClr val="2D2E2D"/>
              </a:solidFill>
              <a:latin typeface="+mn-lt"/>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CA" sz="1600" dirty="0">
                <a:effectLst/>
                <a:latin typeface="+mn-lt"/>
                <a:ea typeface="Times New Roman" panose="02020603050405020304" pitchFamily="18" charset="0"/>
                <a:cs typeface="Calibri" panose="020F0502020204030204" pitchFamily="34" charset="0"/>
              </a:rPr>
              <a:t>In the Phase 2 of the Data Analysis,</a:t>
            </a:r>
            <a:endParaRPr lang="en-US" sz="1600" b="1" dirty="0">
              <a:solidFill>
                <a:srgbClr val="2D2E2D"/>
              </a:solidFill>
              <a:effectLst/>
              <a:latin typeface="+mn-lt"/>
              <a:ea typeface="Times New Roman" panose="02020603050405020304" pitchFamily="18"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600" b="1" dirty="0">
              <a:solidFill>
                <a:srgbClr val="2D2E2D"/>
              </a:solidFill>
              <a:latin typeface="+mn-lt"/>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600" b="1" dirty="0">
                <a:solidFill>
                  <a:srgbClr val="2D2E2D"/>
                </a:solidFill>
                <a:latin typeface="+mn-lt"/>
              </a:rPr>
              <a:t>[NEXT 01]</a:t>
            </a:r>
            <a:endParaRPr lang="en-CA" sz="1600" dirty="0">
              <a:effectLst/>
              <a:latin typeface="+mn-lt"/>
              <a:ea typeface="Times New Roman" panose="02020603050405020304" pitchFamily="18" charset="0"/>
              <a:cs typeface="Calibri" panose="020F0502020204030204" pitchFamily="34" charset="0"/>
            </a:endParaRPr>
          </a:p>
          <a:p>
            <a:pPr>
              <a:lnSpc>
                <a:spcPct val="115000"/>
              </a:lnSpc>
              <a:spcBef>
                <a:spcPts val="500"/>
              </a:spcBef>
              <a:spcAft>
                <a:spcPts val="1000"/>
              </a:spcAft>
            </a:pPr>
            <a:r>
              <a:rPr lang="en-CA" sz="1800" dirty="0">
                <a:effectLst/>
                <a:latin typeface="Calibri" panose="020F0502020204030204" pitchFamily="34" charset="0"/>
                <a:ea typeface="Yu Mincho" panose="02020400000000000000" pitchFamily="18" charset="-128"/>
                <a:cs typeface="Calibri" panose="020F0502020204030204" pitchFamily="34" charset="0"/>
              </a:rPr>
              <a:t>we identified the low-rated Toronto players and better rated non-Toronto players based on the features identified in the Phase 1.</a:t>
            </a:r>
            <a:endParaRPr lang="en-CA" sz="1800" dirty="0">
              <a:effectLst/>
              <a:latin typeface="Calibri" panose="020F0502020204030204" pitchFamily="34" charset="0"/>
              <a:ea typeface="Yu Mincho" panose="02020400000000000000" pitchFamily="18" charset="-128"/>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2000" dirty="0">
              <a:effectLst/>
              <a:latin typeface="+mn-lt"/>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b="1" dirty="0">
                <a:solidFill>
                  <a:srgbClr val="2D2E2D"/>
                </a:solidFill>
                <a:latin typeface="+mn-lt"/>
              </a:rPr>
              <a:t>[NEXT 02]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CA" sz="1800" dirty="0">
                <a:effectLst/>
                <a:latin typeface="Calibri" panose="020F0502020204030204" pitchFamily="34" charset="0"/>
                <a:ea typeface="Yu Mincho" panose="02020400000000000000" pitchFamily="18" charset="-128"/>
                <a:cs typeface="Calibri" panose="020F0502020204030204" pitchFamily="34" charset="0"/>
              </a:rPr>
              <a:t>Transformed data from Phase 1 was the input for this phase.</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CA" sz="1800" b="1" dirty="0">
              <a:effectLst/>
              <a:latin typeface="Calibri" panose="020F0502020204030204" pitchFamily="34" charset="0"/>
              <a:ea typeface="Yu Mincho" panose="02020400000000000000" pitchFamily="18" charset="-128"/>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CA" sz="1800" b="1" dirty="0">
                <a:effectLst/>
                <a:latin typeface="Calibri" panose="020F0502020204030204" pitchFamily="34" charset="0"/>
                <a:ea typeface="Yu Mincho" panose="02020400000000000000" pitchFamily="18" charset="-128"/>
                <a:cs typeface="Calibri" panose="020F0502020204030204" pitchFamily="34" charset="0"/>
              </a:rPr>
              <a:t>[NEXT 03]</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CA" sz="1800" dirty="0">
                <a:effectLst/>
                <a:latin typeface="Calibri" panose="020F0502020204030204" pitchFamily="34" charset="0"/>
                <a:ea typeface="Yu Mincho" panose="02020400000000000000" pitchFamily="18" charset="-128"/>
                <a:cs typeface="Calibri" panose="020F0502020204030204" pitchFamily="34" charset="0"/>
              </a:rPr>
              <a:t>The data was aggregated by the team/game level for all the teams for all seasons from 2005-2020. The file was processed in a similar way as phase 1 but rather focused on the Random Forest only to develop our team wins prediction model.</a:t>
            </a:r>
            <a:endParaRPr lang="en-US" sz="1800" dirty="0">
              <a:effectLst/>
              <a:latin typeface="+mn-lt"/>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2000" dirty="0">
              <a:effectLst/>
              <a:latin typeface="+mn-lt"/>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b="1" dirty="0">
                <a:solidFill>
                  <a:srgbClr val="2D2E2D"/>
                </a:solidFill>
                <a:latin typeface="+mn-lt"/>
              </a:rPr>
              <a:t>[NEXT 04]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b="0" dirty="0">
                <a:solidFill>
                  <a:srgbClr val="2D2E2D"/>
                </a:solidFill>
                <a:latin typeface="+mn-lt"/>
              </a:rPr>
              <a:t>Parallelly, we averaged the Toronto stats for 2019-2020, Established the performance baseline for the 3 important features, Selected 3 Toronto players with the below average performance and 3 Non-Toronto players with above average performance. We replaced original 2019-2020 Toronto game player data with these 3 new players.</a:t>
            </a: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endParaRPr lang="en-US" sz="1400" b="1" dirty="0">
              <a:solidFill>
                <a:srgbClr val="2D2E2D"/>
              </a:solidFill>
              <a:latin typeface="+mn-lt"/>
            </a:endParaRP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latin typeface="+mn-lt"/>
              </a:rPr>
              <a:t>[NEXT 05] </a:t>
            </a:r>
            <a:endParaRPr lang="en-US" sz="1400" b="0" dirty="0">
              <a:solidFill>
                <a:srgbClr val="2D2E2D"/>
              </a:solidFill>
              <a:latin typeface="+mn-lt"/>
            </a:endParaRP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1400" b="0" dirty="0">
                <a:solidFill>
                  <a:srgbClr val="2D2E2D"/>
                </a:solidFill>
                <a:latin typeface="+mn-lt"/>
              </a:rPr>
              <a:t>In this step, we ran the model from process 1 on the data generated by process 2. </a:t>
            </a: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endParaRPr lang="en-US" sz="1400" b="1" dirty="0">
              <a:solidFill>
                <a:srgbClr val="2D2E2D"/>
              </a:solidFill>
              <a:latin typeface="+mn-lt"/>
            </a:endParaRP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latin typeface="+mn-lt"/>
              </a:rPr>
              <a:t>[NEXT 06] </a:t>
            </a:r>
            <a:endParaRPr lang="en-US" sz="1400" b="0" dirty="0">
              <a:solidFill>
                <a:srgbClr val="2D2E2D"/>
              </a:solidFill>
              <a:latin typeface="+mn-lt"/>
            </a:endParaRPr>
          </a:p>
          <a:p>
            <a:pPr marL="0" marR="0" lvl="0" indent="0" algn="l" rtl="0" latinLnBrk="0">
              <a:lnSpc>
                <a:spcPct val="100000"/>
              </a:lnSpc>
              <a:spcBef>
                <a:spcPts val="0"/>
              </a:spcBef>
              <a:spcAft>
                <a:spcPts val="0"/>
              </a:spcAft>
              <a:buClr>
                <a:srgbClr val="000000"/>
              </a:buClr>
              <a:buSzPts val="1400"/>
              <a:buFont typeface="Arial"/>
              <a:buNone/>
            </a:pPr>
            <a:r>
              <a:rPr lang="en-US" sz="1400" b="0" dirty="0">
                <a:solidFill>
                  <a:srgbClr val="2D2E2D"/>
                </a:solidFill>
              </a:rPr>
              <a:t>The results of the model gave us new Team win predictions.</a:t>
            </a:r>
          </a:p>
          <a:p>
            <a:pPr marL="0" marR="0" lvl="0" indent="0" algn="l" rtl="0" latinLnBrk="0">
              <a:lnSpc>
                <a:spcPct val="100000"/>
              </a:lnSpc>
              <a:spcBef>
                <a:spcPts val="0"/>
              </a:spcBef>
              <a:spcAft>
                <a:spcPts val="0"/>
              </a:spcAft>
              <a:buClr>
                <a:srgbClr val="000000"/>
              </a:buClr>
              <a:buSzPts val="1400"/>
              <a:buFont typeface="Arial"/>
              <a:buNone/>
            </a:pPr>
            <a:endParaRPr lang="en-US" sz="1400" b="1"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400" b="1" dirty="0">
                <a:solidFill>
                  <a:srgbClr val="2D2E2D"/>
                </a:solidFill>
              </a:rPr>
              <a:t>[Next speaker handoff - Cindy]</a:t>
            </a:r>
          </a:p>
          <a:p>
            <a:pPr marL="0" marR="0" lvl="0" indent="0" algn="l" rtl="0">
              <a:lnSpc>
                <a:spcPct val="100000"/>
              </a:lnSpc>
              <a:spcBef>
                <a:spcPts val="0"/>
              </a:spcBef>
              <a:spcAft>
                <a:spcPts val="0"/>
              </a:spcAft>
              <a:buClr>
                <a:srgbClr val="000000"/>
              </a:buClr>
              <a:buSzPts val="1400"/>
              <a:buFont typeface="Arial"/>
              <a:buNone/>
            </a:pPr>
            <a:endParaRPr lang="en-US" sz="1400" dirty="0">
              <a:solidFill>
                <a:srgbClr val="2D2E2D"/>
              </a:solidFill>
              <a:latin typeface="+mn-lt"/>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mn-lt"/>
                <a:ea typeface="Arial"/>
                <a:cs typeface="Arial"/>
                <a:sym typeface="Arial"/>
              </a:rPr>
              <a:t>[NEXT SLIDE] </a:t>
            </a:r>
            <a:endParaRPr lang="en-US" sz="2000" dirty="0">
              <a:latin typeface="+mn-lt"/>
            </a:endParaRPr>
          </a:p>
          <a:p>
            <a:pPr marL="0" lvl="0" indent="0" algn="l" rtl="0">
              <a:lnSpc>
                <a:spcPct val="100000"/>
              </a:lnSpc>
              <a:spcBef>
                <a:spcPts val="0"/>
              </a:spcBef>
              <a:spcAft>
                <a:spcPts val="0"/>
              </a:spcAft>
              <a:buSzPts val="1400"/>
              <a:buNone/>
            </a:pPr>
            <a:endParaRPr lang="en-US" sz="2000" dirty="0">
              <a:latin typeface="+mn-lt"/>
            </a:endParaRPr>
          </a:p>
          <a:p>
            <a:endParaRPr lang="en-CA" sz="2000" dirty="0">
              <a:latin typeface="+mn-lt"/>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11</a:t>
            </a:fld>
            <a:endParaRPr lang="ko-KR" altLang="en-US"/>
          </a:p>
        </p:txBody>
      </p:sp>
    </p:spTree>
    <p:extLst>
      <p:ext uri="{BB962C8B-B14F-4D97-AF65-F5344CB8AC3E}">
        <p14:creationId xmlns:p14="http://schemas.microsoft.com/office/powerpoint/2010/main" val="35438275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0000" lnSpcReduction="20000"/>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b="1" dirty="0">
                <a:solidFill>
                  <a:srgbClr val="2D2E2D"/>
                </a:solidFill>
              </a:rPr>
              <a:t>[Next speaker - Cindy]</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2000" dirty="0">
              <a:effectLst/>
              <a:latin typeface="+mn-lt"/>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dirty="0">
                <a:effectLst/>
                <a:latin typeface="+mn-lt"/>
                <a:ea typeface="Calibri" panose="020F0502020204030204" pitchFamily="34" charset="0"/>
                <a:cs typeface="Times New Roman" panose="02020603050405020304" pitchFamily="18" charset="0"/>
              </a:rPr>
              <a:t>Here are the results for our Data analysis – Phase 2.</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2000" b="0" dirty="0">
              <a:solidFill>
                <a:schemeClr val="tx1"/>
              </a:solidFill>
              <a:effectLst/>
              <a:latin typeface="+mn-lt"/>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b="1" dirty="0">
                <a:solidFill>
                  <a:srgbClr val="2D2E2D"/>
                </a:solidFill>
                <a:latin typeface="+mn-lt"/>
              </a:rPr>
              <a:t>[NEXT 01 – Graph]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b="1" dirty="0">
                <a:solidFill>
                  <a:srgbClr val="2D2E2D"/>
                </a:solidFill>
                <a:latin typeface="+mn-lt"/>
              </a:rPr>
              <a:t>PAUSE</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2400" dirty="0">
              <a:effectLst/>
              <a:latin typeface="+mn-lt"/>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400" b="1" dirty="0">
                <a:solidFill>
                  <a:srgbClr val="2D2E2D"/>
                </a:solidFill>
                <a:latin typeface="+mn-lt"/>
              </a:rPr>
              <a:t>[NEXT 02 – Toronto Average Stats]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400" dirty="0">
                <a:effectLst/>
                <a:latin typeface="+mn-lt"/>
                <a:ea typeface="Calibri" panose="020F0502020204030204" pitchFamily="34" charset="0"/>
                <a:cs typeface="Times New Roman" panose="02020603050405020304" pitchFamily="18" charset="0"/>
              </a:rPr>
              <a:t>The top part is the Toronto Raptors average players stats from season 2014 to 2020. In this analysis, we consider both regular season and playoffs.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2400" dirty="0">
              <a:effectLst/>
              <a:latin typeface="+mn-lt"/>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400" b="1" dirty="0">
                <a:solidFill>
                  <a:srgbClr val="2D2E2D"/>
                </a:solidFill>
                <a:latin typeface="+mn-lt"/>
              </a:rPr>
              <a:t>[NEXT 03 – TOR Underperforming Players]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400" kern="1200" dirty="0">
                <a:solidFill>
                  <a:schemeClr val="tx1"/>
                </a:solidFill>
                <a:effectLst/>
                <a:latin typeface="+mn-lt"/>
                <a:cs typeface="Times New Roman" panose="02020603050405020304" pitchFamily="18" charset="0"/>
              </a:rPr>
              <a:t>Based on the 4 important features, 3 underperforming Toronto Raptors players were selected.  On the table, the red down arrow means the performance is below the average.  Sha-</a:t>
            </a:r>
            <a:r>
              <a:rPr lang="en-US" sz="2400" kern="1200" dirty="0" err="1">
                <a:solidFill>
                  <a:schemeClr val="tx1"/>
                </a:solidFill>
                <a:effectLst/>
                <a:latin typeface="+mn-lt"/>
                <a:cs typeface="Times New Roman" panose="02020603050405020304" pitchFamily="18" charset="0"/>
              </a:rPr>
              <a:t>mo</a:t>
            </a:r>
            <a:r>
              <a:rPr lang="en-US" sz="2400" kern="1200" dirty="0">
                <a:solidFill>
                  <a:schemeClr val="tx1"/>
                </a:solidFill>
                <a:effectLst/>
                <a:latin typeface="+mn-lt"/>
                <a:cs typeface="Times New Roman" panose="02020603050405020304" pitchFamily="18" charset="0"/>
              </a:rPr>
              <a:t>-</a:t>
            </a:r>
            <a:r>
              <a:rPr lang="en-US" sz="2400" kern="1200" dirty="0" err="1">
                <a:solidFill>
                  <a:schemeClr val="tx1"/>
                </a:solidFill>
                <a:effectLst/>
                <a:latin typeface="+mn-lt"/>
                <a:cs typeface="Times New Roman" panose="02020603050405020304" pitchFamily="18" charset="0"/>
              </a:rPr>
              <a:t>rie</a:t>
            </a:r>
            <a:r>
              <a:rPr lang="en-US" sz="2400" kern="1200" dirty="0">
                <a:solidFill>
                  <a:schemeClr val="tx1"/>
                </a:solidFill>
                <a:effectLst/>
                <a:latin typeface="+mn-lt"/>
                <a:cs typeface="Times New Roman" panose="02020603050405020304" pitchFamily="18" charset="0"/>
              </a:rPr>
              <a:t> Pons had a higher PER, but overall, his performance is under the average. </a:t>
            </a:r>
          </a:p>
          <a:p>
            <a:pPr marL="0" marR="0" lvl="0" indent="0" algn="l" rtl="0" latinLnBrk="0">
              <a:lnSpc>
                <a:spcPct val="100000"/>
              </a:lnSpc>
              <a:spcBef>
                <a:spcPts val="0"/>
              </a:spcBef>
              <a:spcAft>
                <a:spcPts val="0"/>
              </a:spcAft>
              <a:buClr>
                <a:srgbClr val="000000"/>
              </a:buClr>
              <a:buSzPts val="1400"/>
              <a:buFont typeface="Arial"/>
              <a:buNone/>
            </a:pPr>
            <a:endParaRPr lang="en-US" sz="1600" dirty="0">
              <a:solidFill>
                <a:srgbClr val="2D2E2D"/>
              </a:solidFill>
              <a:latin typeface="+mn-lt"/>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600" b="1" dirty="0">
                <a:solidFill>
                  <a:srgbClr val="2D2E2D"/>
                </a:solidFill>
                <a:latin typeface="+mn-lt"/>
              </a:rPr>
              <a:t>[NEXT 04 – TOR Average Stats] </a:t>
            </a: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2000" b="0" dirty="0">
                <a:solidFill>
                  <a:srgbClr val="2D2E2D"/>
                </a:solidFill>
                <a:latin typeface="+mn-lt"/>
                <a:cs typeface="Arial" panose="020B0604020202020204" pitchFamily="34" charset="0"/>
              </a:rPr>
              <a:t>Then we used the Toronto average stats as a baseline to select the replacement players from NON-TORONTO Teams. </a:t>
            </a: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2000" b="0" dirty="0">
                <a:solidFill>
                  <a:srgbClr val="2D2E2D"/>
                </a:solidFill>
                <a:latin typeface="+mn-lt"/>
                <a:cs typeface="Arial" panose="020B0604020202020204" pitchFamily="34" charset="0"/>
              </a:rPr>
              <a:t>The criteria we used are: </a:t>
            </a:r>
          </a:p>
          <a:p>
            <a:pPr marL="457200" marR="0" lvl="0" indent="-457200" algn="l" defTabSz="995690" rtl="0" eaLnBrk="1" fontAlgn="auto" latinLnBrk="0" hangingPunct="1">
              <a:lnSpc>
                <a:spcPct val="100000"/>
              </a:lnSpc>
              <a:spcBef>
                <a:spcPts val="0"/>
              </a:spcBef>
              <a:spcAft>
                <a:spcPts val="0"/>
              </a:spcAft>
              <a:buClr>
                <a:srgbClr val="000000"/>
              </a:buClr>
              <a:buSzPts val="1400"/>
              <a:buFont typeface="Arial"/>
              <a:buAutoNum type="arabicPeriod"/>
              <a:tabLst/>
              <a:defRPr/>
            </a:pPr>
            <a:r>
              <a:rPr lang="en-US" sz="2000" b="0" dirty="0">
                <a:solidFill>
                  <a:srgbClr val="2D2E2D"/>
                </a:solidFill>
                <a:latin typeface="+mn-lt"/>
                <a:cs typeface="Arial" panose="020B0604020202020204" pitchFamily="34" charset="0"/>
              </a:rPr>
              <a:t>PLUS_MINUS is greater than 2;</a:t>
            </a:r>
          </a:p>
          <a:p>
            <a:pPr marL="457200" marR="0" lvl="0" indent="-457200" algn="l" defTabSz="995690" rtl="0" eaLnBrk="1" fontAlgn="auto" latinLnBrk="0" hangingPunct="1">
              <a:lnSpc>
                <a:spcPct val="100000"/>
              </a:lnSpc>
              <a:spcBef>
                <a:spcPts val="0"/>
              </a:spcBef>
              <a:spcAft>
                <a:spcPts val="0"/>
              </a:spcAft>
              <a:buClr>
                <a:srgbClr val="000000"/>
              </a:buClr>
              <a:buSzPts val="1400"/>
              <a:buFont typeface="Arial"/>
              <a:buAutoNum type="arabicPeriod"/>
              <a:tabLst/>
              <a:defRPr/>
            </a:pPr>
            <a:r>
              <a:rPr lang="en-US" sz="2000" b="0" dirty="0">
                <a:solidFill>
                  <a:srgbClr val="2D2E2D"/>
                </a:solidFill>
                <a:latin typeface="+mn-lt"/>
                <a:cs typeface="Arial" panose="020B0604020202020204" pitchFamily="34" charset="0"/>
              </a:rPr>
              <a:t>PIE is greater than 5 and less than 10, to prevent selection of the top team players, so we set both lower and upper limit;</a:t>
            </a:r>
          </a:p>
          <a:p>
            <a:pPr marL="457200" marR="0" lvl="0" indent="-457200" algn="l" defTabSz="995690" rtl="0" eaLnBrk="1" fontAlgn="auto" latinLnBrk="0" hangingPunct="1">
              <a:lnSpc>
                <a:spcPct val="100000"/>
              </a:lnSpc>
              <a:spcBef>
                <a:spcPts val="0"/>
              </a:spcBef>
              <a:spcAft>
                <a:spcPts val="0"/>
              </a:spcAft>
              <a:buClr>
                <a:srgbClr val="000000"/>
              </a:buClr>
              <a:buSzPts val="1400"/>
              <a:buFont typeface="Arial"/>
              <a:buAutoNum type="arabicPeriod"/>
              <a:tabLst/>
              <a:defRPr/>
            </a:pPr>
            <a:r>
              <a:rPr lang="en-US" sz="2000" b="0" dirty="0">
                <a:solidFill>
                  <a:srgbClr val="2D2E2D"/>
                </a:solidFill>
                <a:latin typeface="+mn-lt"/>
                <a:cs typeface="Arial" panose="020B0604020202020204" pitchFamily="34" charset="0"/>
              </a:rPr>
              <a:t>PER is great than 15;</a:t>
            </a:r>
          </a:p>
          <a:p>
            <a:pPr marL="457200" marR="0" lvl="0" indent="-457200" algn="l" defTabSz="995690" rtl="0" eaLnBrk="1" fontAlgn="auto" latinLnBrk="0" hangingPunct="1">
              <a:lnSpc>
                <a:spcPct val="100000"/>
              </a:lnSpc>
              <a:spcBef>
                <a:spcPts val="0"/>
              </a:spcBef>
              <a:spcAft>
                <a:spcPts val="0"/>
              </a:spcAft>
              <a:buClr>
                <a:srgbClr val="000000"/>
              </a:buClr>
              <a:buSzPts val="1400"/>
              <a:buFont typeface="Arial"/>
              <a:buAutoNum type="arabicPeriod"/>
              <a:tabLst/>
              <a:defRPr/>
            </a:pPr>
            <a:r>
              <a:rPr lang="en-US" sz="2000" b="0" dirty="0">
                <a:solidFill>
                  <a:srgbClr val="2D2E2D"/>
                </a:solidFill>
                <a:latin typeface="+mn-lt"/>
                <a:cs typeface="Arial" panose="020B0604020202020204" pitchFamily="34" charset="0"/>
              </a:rPr>
              <a:t>Salary is less than $8.5M.</a:t>
            </a:r>
          </a:p>
          <a:p>
            <a:pPr marL="457200" marR="0" lvl="0" indent="-457200" algn="l" defTabSz="995690" rtl="0" eaLnBrk="1" fontAlgn="auto" latinLnBrk="0" hangingPunct="1">
              <a:lnSpc>
                <a:spcPct val="100000"/>
              </a:lnSpc>
              <a:spcBef>
                <a:spcPts val="0"/>
              </a:spcBef>
              <a:spcAft>
                <a:spcPts val="0"/>
              </a:spcAft>
              <a:buClr>
                <a:srgbClr val="000000"/>
              </a:buClr>
              <a:buSzPts val="1400"/>
              <a:buFont typeface="Arial"/>
              <a:buAutoNum type="arabicPeriod"/>
              <a:tabLst/>
              <a:defRPr/>
            </a:pPr>
            <a:endParaRPr lang="en-US" sz="2000" b="0" dirty="0">
              <a:solidFill>
                <a:srgbClr val="2D2E2D"/>
              </a:solidFill>
              <a:latin typeface="+mn-lt"/>
              <a:cs typeface="Arial" panose="020B0604020202020204" pitchFamily="34" charset="0"/>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2000" b="1" dirty="0">
                <a:solidFill>
                  <a:srgbClr val="2D2E2D"/>
                </a:solidFill>
                <a:latin typeface="+mn-lt"/>
              </a:rPr>
              <a:t>[NEXT 05 – NON-TOR Replaced Players] </a:t>
            </a: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2000" b="0" kern="1200" dirty="0">
                <a:solidFill>
                  <a:srgbClr val="2D2E2D"/>
                </a:solidFill>
                <a:latin typeface="+mn-lt"/>
                <a:ea typeface="+mn-ea"/>
                <a:cs typeface="Arial" panose="020B0604020202020204" pitchFamily="34" charset="0"/>
              </a:rPr>
              <a:t>For the 3 NON-TOR players, the PLUS MINUS and PER are higher than TOR, Cameron and Jabari have slightly lower PIE, TORONTO team still betters off if they join the team.</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600" b="1" dirty="0">
              <a:solidFill>
                <a:srgbClr val="2D2E2D"/>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600" b="1" dirty="0">
                <a:solidFill>
                  <a:srgbClr val="2D2E2D"/>
                </a:solidFill>
              </a:rPr>
              <a:t>[Next speaker handoff - Dennis]</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600" dirty="0">
              <a:solidFill>
                <a:srgbClr val="2D2E2D"/>
              </a:solidFill>
              <a:latin typeface="+mn-lt"/>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600" b="1" i="0" u="none" strike="noStrike" cap="none" dirty="0">
                <a:solidFill>
                  <a:schemeClr val="dk1"/>
                </a:solidFill>
                <a:latin typeface="+mn-lt"/>
                <a:ea typeface="Arial"/>
                <a:cs typeface="Arial"/>
                <a:sym typeface="Arial"/>
              </a:rPr>
              <a:t>[NEXT SLIDE] </a:t>
            </a:r>
            <a:endParaRPr lang="en-US" sz="2400" dirty="0">
              <a:latin typeface="+mn-lt"/>
            </a:endParaRPr>
          </a:p>
          <a:p>
            <a:pPr marL="0" lvl="0" indent="0" algn="l" rtl="0" latinLnBrk="0">
              <a:lnSpc>
                <a:spcPct val="100000"/>
              </a:lnSpc>
              <a:spcBef>
                <a:spcPts val="0"/>
              </a:spcBef>
              <a:spcAft>
                <a:spcPts val="0"/>
              </a:spcAft>
              <a:buSzPts val="1400"/>
              <a:buNone/>
            </a:pPr>
            <a:endParaRPr lang="en-US" sz="2400" dirty="0">
              <a:latin typeface="+mn-lt"/>
            </a:endParaRPr>
          </a:p>
          <a:p>
            <a:pPr latinLnBrk="0"/>
            <a:endParaRPr lang="en-CA" sz="2400" dirty="0">
              <a:latin typeface="+mn-lt"/>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12</a:t>
            </a:fld>
            <a:endParaRPr lang="ko-KR" altLang="en-US"/>
          </a:p>
        </p:txBody>
      </p:sp>
    </p:spTree>
    <p:extLst>
      <p:ext uri="{BB962C8B-B14F-4D97-AF65-F5344CB8AC3E}">
        <p14:creationId xmlns:p14="http://schemas.microsoft.com/office/powerpoint/2010/main" val="33383292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62500" lnSpcReduction="20000"/>
          </a:bodyPr>
          <a:lstStyle/>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speaker - Dennis]</a:t>
            </a: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endParaRPr lang="en-US" sz="1400" b="0" dirty="0">
              <a:solidFill>
                <a:srgbClr val="2D2E2D"/>
              </a:solidFill>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0" dirty="0">
                <a:solidFill>
                  <a:srgbClr val="2D2E2D"/>
                </a:solidFill>
              </a:rPr>
              <a:t>Our tuned Random Forest Model</a:t>
            </a:r>
          </a:p>
          <a:p>
            <a:pPr marL="0" marR="0" lvl="0" indent="0" algn="l" rtl="0" latinLnBrk="0">
              <a:lnSpc>
                <a:spcPct val="100000"/>
              </a:lnSpc>
              <a:spcBef>
                <a:spcPts val="0"/>
              </a:spcBef>
              <a:spcAft>
                <a:spcPts val="0"/>
              </a:spcAft>
              <a:buClr>
                <a:srgbClr val="000000"/>
              </a:buClr>
              <a:buSzPts val="1400"/>
              <a:buFont typeface="Arial"/>
              <a:buNone/>
            </a:pPr>
            <a:endParaRPr lang="en-US" sz="1400" b="1"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400" b="1" dirty="0">
                <a:solidFill>
                  <a:srgbClr val="2D2E2D"/>
                </a:solidFill>
              </a:rPr>
              <a:t>[NEXT 01 – Model stats]</a:t>
            </a:r>
          </a:p>
          <a:p>
            <a:pPr marL="0" marR="0" lvl="0" indent="0" algn="l" rtl="0" latinLnBrk="0">
              <a:lnSpc>
                <a:spcPct val="100000"/>
              </a:lnSpc>
              <a:spcBef>
                <a:spcPts val="0"/>
              </a:spcBef>
              <a:spcAft>
                <a:spcPts val="0"/>
              </a:spcAft>
              <a:buClr>
                <a:srgbClr val="000000"/>
              </a:buClr>
              <a:buSzPts val="1400"/>
              <a:buFont typeface="Arial"/>
              <a:buNone/>
            </a:pPr>
            <a:r>
              <a:rPr lang="en-US" sz="1400" b="0" dirty="0">
                <a:solidFill>
                  <a:srgbClr val="2D2E2D"/>
                </a:solidFill>
              </a:rPr>
              <a:t>Provided analysis results around the mid 90 percentage. </a:t>
            </a:r>
          </a:p>
          <a:p>
            <a:pPr marL="0" marR="0" lvl="0" indent="0" algn="l" rtl="0" latinLnBrk="0">
              <a:lnSpc>
                <a:spcPct val="100000"/>
              </a:lnSpc>
              <a:spcBef>
                <a:spcPts val="0"/>
              </a:spcBef>
              <a:spcAft>
                <a:spcPts val="0"/>
              </a:spcAft>
              <a:buClr>
                <a:srgbClr val="000000"/>
              </a:buClr>
              <a:buSzPts val="1400"/>
              <a:buFont typeface="Arial"/>
              <a:buNone/>
            </a:pPr>
            <a:endParaRPr lang="en-US" sz="1400" b="1"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400" b="1" dirty="0">
                <a:solidFill>
                  <a:srgbClr val="2D2E2D"/>
                </a:solidFill>
              </a:rPr>
              <a:t>[NEXT 02 – Graph Win prediction] </a:t>
            </a: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0" dirty="0">
                <a:solidFill>
                  <a:srgbClr val="2D2E2D"/>
                </a:solidFill>
              </a:rPr>
              <a:t>Assuming the same number of games in a regular season (72), </a:t>
            </a: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endParaRPr lang="en-US" sz="1400" b="0" dirty="0">
              <a:solidFill>
                <a:srgbClr val="2D2E2D"/>
              </a:solidFill>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03 – Graph Win prediction] </a:t>
            </a: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0" dirty="0">
                <a:solidFill>
                  <a:srgbClr val="2D2E2D"/>
                </a:solidFill>
              </a:rPr>
              <a:t>the model predicted a 23% or 12 win increase over the previous season</a:t>
            </a:r>
            <a:endParaRPr lang="en-US" sz="1400" b="1"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endParaRPr lang="en-US" sz="1400" b="1"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400" b="1" dirty="0">
                <a:solidFill>
                  <a:srgbClr val="2D2E2D"/>
                </a:solidFill>
              </a:rPr>
              <a:t>[NEXT 04 – Team stats] </a:t>
            </a: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Taking a closer look at these 12 games, we found an improvement in 7 of the 10 team statistics. Looking more closely at the decreased performance statistics</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05 – Bad team stats FT%] </a:t>
            </a: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Decreased performance in Free-Throw % was countered with </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06 – Counter bad team stats FT%] </a:t>
            </a: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increased Free-Throw opportunities which points were gained. Any decrease in possession (meaning the team’s ability to control the ball) </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07 – Bad team stats STL/TOV] </a:t>
            </a: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from steals or turnovers was countered with improvements in</a:t>
            </a:r>
          </a:p>
          <a:p>
            <a:pPr marL="0" marR="0" lvl="0" indent="0" algn="l" rtl="0" latinLnBrk="0">
              <a:lnSpc>
                <a:spcPct val="100000"/>
              </a:lnSpc>
              <a:spcBef>
                <a:spcPts val="0"/>
              </a:spcBef>
              <a:spcAft>
                <a:spcPts val="0"/>
              </a:spcAft>
              <a:buClr>
                <a:srgbClr val="000000"/>
              </a:buClr>
              <a:buSzPts val="1400"/>
              <a:buFont typeface="Arial"/>
              <a:buNone/>
            </a:pPr>
            <a:endParaRPr lang="en-US" sz="1400" b="1" dirty="0">
              <a:solidFill>
                <a:srgbClr val="2D2E2D"/>
              </a:solidFill>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08 – Good team stats] </a:t>
            </a: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assists, rebounding, and shot blocking by a ratio of 1 loss of possession to 5 gains in possession</a:t>
            </a:r>
            <a:endParaRPr lang="en-US" sz="1400" b="1"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endParaRPr lang="en-US" sz="1400" b="1"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400" b="1" dirty="0">
                <a:solidFill>
                  <a:srgbClr val="2D2E2D"/>
                </a:solidFill>
              </a:rPr>
              <a:t>[NEXT 09 – PTS] </a:t>
            </a: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The main result is the team was able to score on average 5 more points per game for these 12 wins.</a:t>
            </a:r>
          </a:p>
          <a:p>
            <a:pPr marL="0" marR="0" lvl="0" indent="0" algn="l" rtl="0" latinLnBrk="0">
              <a:lnSpc>
                <a:spcPct val="100000"/>
              </a:lnSpc>
              <a:spcBef>
                <a:spcPts val="0"/>
              </a:spcBef>
              <a:spcAft>
                <a:spcPts val="0"/>
              </a:spcAft>
              <a:buClr>
                <a:srgbClr val="000000"/>
              </a:buClr>
              <a:buSzPts val="1400"/>
              <a:buFont typeface="Arial"/>
              <a:buNone/>
            </a:pPr>
            <a:endParaRPr lang="en-US" sz="1400" b="1"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Arial"/>
                <a:ea typeface="Arial"/>
                <a:cs typeface="Arial"/>
                <a:sym typeface="Arial"/>
              </a:rPr>
              <a:t>[NEXT SLIDE] </a:t>
            </a:r>
            <a:endParaRPr lang="en-US" sz="1400"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13</a:t>
            </a:fld>
            <a:endParaRPr lang="ko-KR" altLang="en-US"/>
          </a:p>
        </p:txBody>
      </p:sp>
    </p:spTree>
    <p:extLst>
      <p:ext uri="{BB962C8B-B14F-4D97-AF65-F5344CB8AC3E}">
        <p14:creationId xmlns:p14="http://schemas.microsoft.com/office/powerpoint/2010/main" val="4622355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0000" lnSpcReduction="20000"/>
          </a:bodyPr>
          <a:lstStyle/>
          <a:p>
            <a:pPr marL="0" lvl="0" indent="0" latinLnBrk="0">
              <a:lnSpc>
                <a:spcPct val="115000"/>
              </a:lnSpc>
              <a:spcBef>
                <a:spcPts val="500"/>
              </a:spcBef>
              <a:buFont typeface="Symbol" panose="05050102010706020507" pitchFamily="18" charset="2"/>
              <a:buNone/>
            </a:pPr>
            <a:r>
              <a:rPr lang="en-CA" sz="1800" dirty="0">
                <a:effectLst/>
                <a:latin typeface="+mn-lt"/>
                <a:ea typeface="Yu Mincho" panose="02020400000000000000" pitchFamily="18" charset="-128"/>
                <a:cs typeface="Calibri" panose="020F0502020204030204" pitchFamily="34" charset="0"/>
              </a:rPr>
              <a:t>For improvements to the TOR roster, </a:t>
            </a:r>
          </a:p>
          <a:p>
            <a:pPr marL="0" lvl="0" indent="0" latinLnBrk="0">
              <a:lnSpc>
                <a:spcPct val="115000"/>
              </a:lnSpc>
              <a:spcBef>
                <a:spcPts val="500"/>
              </a:spcBef>
              <a:buFont typeface="Symbol" panose="05050102010706020507" pitchFamily="18" charset="2"/>
              <a:buNone/>
            </a:pPr>
            <a:endParaRPr lang="en-CA" sz="1800" dirty="0">
              <a:effectLst/>
              <a:latin typeface="+mn-lt"/>
              <a:ea typeface="Yu Mincho" panose="02020400000000000000" pitchFamily="18" charset="-128"/>
              <a:cs typeface="Calibri" panose="020F0502020204030204" pitchFamily="34" charset="0"/>
            </a:endParaRPr>
          </a:p>
          <a:p>
            <a:pPr marL="0" marR="0" lvl="0" indent="0" algn="l" defTabSz="995690" rtl="0" eaLnBrk="1" fontAlgn="auto" latinLnBrk="0" hangingPunct="1">
              <a:lnSpc>
                <a:spcPct val="115000"/>
              </a:lnSpc>
              <a:spcBef>
                <a:spcPts val="500"/>
              </a:spcBef>
              <a:spcAft>
                <a:spcPts val="0"/>
              </a:spcAft>
              <a:buClrTx/>
              <a:buSzTx/>
              <a:buFont typeface="Symbol" panose="05050102010706020507" pitchFamily="18" charset="2"/>
              <a:buNone/>
              <a:tabLst/>
              <a:defRPr/>
            </a:pPr>
            <a:r>
              <a:rPr lang="en-US" sz="1800" b="1" dirty="0">
                <a:solidFill>
                  <a:srgbClr val="2D2E2D"/>
                </a:solidFill>
              </a:rPr>
              <a:t>[NEXT 01 – Search]</a:t>
            </a:r>
          </a:p>
          <a:p>
            <a:pPr marL="0" lvl="0" indent="0" latinLnBrk="0">
              <a:lnSpc>
                <a:spcPct val="115000"/>
              </a:lnSpc>
              <a:spcBef>
                <a:spcPts val="500"/>
              </a:spcBef>
              <a:buFont typeface="Symbol" panose="05050102010706020507" pitchFamily="18" charset="2"/>
              <a:buNone/>
            </a:pPr>
            <a:r>
              <a:rPr lang="en-CA" sz="1800" dirty="0">
                <a:effectLst/>
                <a:latin typeface="+mn-lt"/>
                <a:ea typeface="Yu Mincho" panose="02020400000000000000" pitchFamily="18" charset="-128"/>
                <a:cs typeface="Calibri" panose="020F0502020204030204" pitchFamily="34" charset="0"/>
              </a:rPr>
              <a:t>the organization is to look at Non-TOR players with higher feature values in PLUS_MINUS, PER, and PIE compared to their current roster. These statistics hold potential values in producing team wins and players are underutilized by their current teams.​ </a:t>
            </a:r>
            <a:endParaRPr lang="en-CA" sz="1800" dirty="0">
              <a:effectLst/>
              <a:latin typeface="+mn-lt"/>
              <a:ea typeface="Yu Mincho" panose="02020400000000000000" pitchFamily="18" charset="-128"/>
              <a:cs typeface="Times New Roman" panose="02020603050405020304" pitchFamily="18" charset="0"/>
            </a:endParaRPr>
          </a:p>
          <a:p>
            <a:pPr marL="0" lvl="0" indent="0" latinLnBrk="0">
              <a:lnSpc>
                <a:spcPct val="115000"/>
              </a:lnSpc>
              <a:spcBef>
                <a:spcPts val="500"/>
              </a:spcBef>
              <a:buFont typeface="Symbol" panose="05050102010706020507" pitchFamily="18" charset="2"/>
              <a:buNone/>
            </a:pPr>
            <a:endParaRPr lang="en-CA" sz="1800" dirty="0">
              <a:effectLst/>
              <a:latin typeface="+mn-lt"/>
              <a:ea typeface="Yu Mincho" panose="02020400000000000000" pitchFamily="18" charset="-128"/>
              <a:cs typeface="Calibri" panose="020F0502020204030204" pitchFamily="34" charset="0"/>
            </a:endParaRPr>
          </a:p>
          <a:p>
            <a:pPr marL="0" marR="0" lvl="0" indent="0" algn="l" defTabSz="995690" rtl="0" eaLnBrk="1" fontAlgn="auto" latinLnBrk="0" hangingPunct="1">
              <a:lnSpc>
                <a:spcPct val="115000"/>
              </a:lnSpc>
              <a:spcBef>
                <a:spcPts val="500"/>
              </a:spcBef>
              <a:spcAft>
                <a:spcPts val="0"/>
              </a:spcAft>
              <a:buClrTx/>
              <a:buSzTx/>
              <a:buFont typeface="Symbol" panose="05050102010706020507" pitchFamily="18" charset="2"/>
              <a:buNone/>
              <a:tabLst/>
              <a:defRPr/>
            </a:pPr>
            <a:r>
              <a:rPr lang="en-US" sz="1800" b="1" dirty="0">
                <a:solidFill>
                  <a:srgbClr val="2D2E2D"/>
                </a:solidFill>
              </a:rPr>
              <a:t>[NEXT 02 – FG and FG3%]</a:t>
            </a:r>
          </a:p>
          <a:p>
            <a:pPr marL="0" marR="0" lvl="0" indent="0" algn="l" defTabSz="995690" rtl="0" eaLnBrk="1" fontAlgn="auto" latinLnBrk="0" hangingPunct="1">
              <a:lnSpc>
                <a:spcPct val="115000"/>
              </a:lnSpc>
              <a:spcBef>
                <a:spcPts val="500"/>
              </a:spcBef>
              <a:spcAft>
                <a:spcPts val="0"/>
              </a:spcAft>
              <a:buClrTx/>
              <a:buSzTx/>
              <a:buFont typeface="Symbol" panose="05050102010706020507" pitchFamily="18" charset="2"/>
              <a:buNone/>
              <a:tabLst/>
              <a:defRPr/>
            </a:pPr>
            <a:r>
              <a:rPr lang="en-CA" sz="1800" dirty="0">
                <a:effectLst/>
                <a:latin typeface="+mn-lt"/>
                <a:ea typeface="Yu Mincho" panose="02020400000000000000" pitchFamily="18" charset="-128"/>
                <a:cs typeface="Calibri" panose="020F0502020204030204" pitchFamily="34" charset="0"/>
              </a:rPr>
              <a:t>We can also examine Field Goal % (FG_PCT) and 3-point F</a:t>
            </a:r>
            <a:r>
              <a:rPr lang="en-CA" sz="2400" dirty="0"/>
              <a:t>ield Goal </a:t>
            </a:r>
            <a:r>
              <a:rPr lang="en-CA" sz="1800" dirty="0">
                <a:effectLst/>
                <a:latin typeface="+mn-lt"/>
                <a:ea typeface="Yu Mincho" panose="02020400000000000000" pitchFamily="18" charset="-128"/>
                <a:cs typeface="Calibri" panose="020F0502020204030204" pitchFamily="34" charset="0"/>
              </a:rPr>
              <a:t>% (FG3_PCT) which would provide more efficient offensive players</a:t>
            </a:r>
          </a:p>
          <a:p>
            <a:pPr marL="0" lvl="0" indent="0" latinLnBrk="0">
              <a:lnSpc>
                <a:spcPct val="115000"/>
              </a:lnSpc>
              <a:spcBef>
                <a:spcPts val="500"/>
              </a:spcBef>
              <a:buFont typeface="Symbol" panose="05050102010706020507" pitchFamily="18" charset="2"/>
              <a:buNone/>
            </a:pPr>
            <a:endParaRPr lang="en-CA" sz="1800" dirty="0">
              <a:effectLst/>
              <a:latin typeface="+mn-lt"/>
              <a:ea typeface="Yu Mincho" panose="02020400000000000000" pitchFamily="18" charset="-128"/>
              <a:cs typeface="Calibri" panose="020F0502020204030204" pitchFamily="34" charset="0"/>
            </a:endParaRPr>
          </a:p>
          <a:p>
            <a:pPr marL="0" marR="0" lvl="0" indent="0" algn="l" defTabSz="995690" rtl="0" eaLnBrk="1" fontAlgn="auto" latinLnBrk="0" hangingPunct="1">
              <a:lnSpc>
                <a:spcPct val="115000"/>
              </a:lnSpc>
              <a:spcBef>
                <a:spcPts val="500"/>
              </a:spcBef>
              <a:spcAft>
                <a:spcPts val="0"/>
              </a:spcAft>
              <a:buClrTx/>
              <a:buSzTx/>
              <a:buFont typeface="Symbol" panose="05050102010706020507" pitchFamily="18" charset="2"/>
              <a:buNone/>
              <a:tabLst/>
              <a:defRPr/>
            </a:pPr>
            <a:r>
              <a:rPr lang="en-US" sz="1800" b="1" dirty="0">
                <a:solidFill>
                  <a:srgbClr val="2D2E2D"/>
                </a:solidFill>
              </a:rPr>
              <a:t>[NEXT 03 – Criteria]</a:t>
            </a:r>
          </a:p>
          <a:p>
            <a:pPr marL="0" lvl="0" indent="0" latinLnBrk="0">
              <a:lnSpc>
                <a:spcPct val="115000"/>
              </a:lnSpc>
              <a:spcBef>
                <a:spcPts val="500"/>
              </a:spcBef>
              <a:buFont typeface="Symbol" panose="05050102010706020507" pitchFamily="18" charset="2"/>
              <a:buNone/>
            </a:pPr>
            <a:r>
              <a:rPr lang="en-CA" sz="1800" dirty="0">
                <a:effectLst/>
                <a:latin typeface="+mn-lt"/>
                <a:ea typeface="Yu Mincho" panose="02020400000000000000" pitchFamily="18" charset="-128"/>
                <a:cs typeface="Calibri" panose="020F0502020204030204" pitchFamily="34" charset="0"/>
              </a:rPr>
              <a:t>When narrowing the search criteria of Non-TOR players, we recommend players with </a:t>
            </a:r>
          </a:p>
          <a:p>
            <a:pPr marL="0" lvl="0" indent="0" latinLnBrk="0">
              <a:lnSpc>
                <a:spcPct val="115000"/>
              </a:lnSpc>
              <a:spcBef>
                <a:spcPts val="500"/>
              </a:spcBef>
              <a:buFont typeface="Symbol" panose="05050102010706020507" pitchFamily="18" charset="2"/>
              <a:buNone/>
            </a:pPr>
            <a:endParaRPr lang="en-CA" sz="1800" dirty="0">
              <a:effectLst/>
              <a:latin typeface="+mn-lt"/>
              <a:ea typeface="Yu Mincho" panose="02020400000000000000" pitchFamily="18" charset="-128"/>
              <a:cs typeface="Calibri" panose="020F0502020204030204" pitchFamily="34" charset="0"/>
            </a:endParaRPr>
          </a:p>
          <a:p>
            <a:pPr marL="0" marR="0" lvl="0" indent="0" algn="l" defTabSz="995690" rtl="0" eaLnBrk="1" fontAlgn="auto" latinLnBrk="0" hangingPunct="1">
              <a:lnSpc>
                <a:spcPct val="115000"/>
              </a:lnSpc>
              <a:spcBef>
                <a:spcPts val="500"/>
              </a:spcBef>
              <a:spcAft>
                <a:spcPts val="0"/>
              </a:spcAft>
              <a:buClrTx/>
              <a:buSzTx/>
              <a:buFont typeface="Symbol" panose="05050102010706020507" pitchFamily="18" charset="2"/>
              <a:buNone/>
              <a:tabLst/>
              <a:defRPr/>
            </a:pPr>
            <a:r>
              <a:rPr lang="en-US" sz="1800" b="1" dirty="0">
                <a:solidFill>
                  <a:srgbClr val="2D2E2D"/>
                </a:solidFill>
              </a:rPr>
              <a:t>[NEXT 04 – Criteria features]</a:t>
            </a:r>
          </a:p>
          <a:p>
            <a:pPr marL="0" lvl="0" indent="0" latinLnBrk="0">
              <a:lnSpc>
                <a:spcPct val="115000"/>
              </a:lnSpc>
              <a:spcBef>
                <a:spcPts val="500"/>
              </a:spcBef>
              <a:buFont typeface="Symbol" panose="05050102010706020507" pitchFamily="18" charset="2"/>
              <a:buNone/>
            </a:pPr>
            <a:r>
              <a:rPr lang="en-CA" sz="1800" dirty="0">
                <a:effectLst/>
                <a:latin typeface="+mn-lt"/>
                <a:ea typeface="Yu Mincho" panose="02020400000000000000" pitchFamily="18" charset="-128"/>
                <a:cs typeface="Calibri" panose="020F0502020204030204" pitchFamily="34" charset="0"/>
              </a:rPr>
              <a:t>higher important feature values than the average Toronto player </a:t>
            </a:r>
          </a:p>
          <a:p>
            <a:pPr marL="0" lvl="0" indent="0" latinLnBrk="0">
              <a:lnSpc>
                <a:spcPct val="115000"/>
              </a:lnSpc>
              <a:spcBef>
                <a:spcPts val="500"/>
              </a:spcBef>
              <a:buFont typeface="Symbol" panose="05050102010706020507" pitchFamily="18" charset="2"/>
              <a:buNone/>
            </a:pPr>
            <a:endParaRPr lang="en-CA" sz="1800" dirty="0">
              <a:effectLst/>
              <a:latin typeface="+mn-lt"/>
              <a:ea typeface="Yu Mincho" panose="02020400000000000000" pitchFamily="18" charset="-128"/>
              <a:cs typeface="Calibri" panose="020F0502020204030204" pitchFamily="34" charset="0"/>
            </a:endParaRPr>
          </a:p>
          <a:p>
            <a:pPr marL="0" marR="0" lvl="0" indent="0" algn="l" defTabSz="995690" rtl="0" eaLnBrk="1" fontAlgn="auto" latinLnBrk="0" hangingPunct="1">
              <a:lnSpc>
                <a:spcPct val="115000"/>
              </a:lnSpc>
              <a:spcBef>
                <a:spcPts val="500"/>
              </a:spcBef>
              <a:spcAft>
                <a:spcPts val="0"/>
              </a:spcAft>
              <a:buClrTx/>
              <a:buSzTx/>
              <a:buFont typeface="Symbol" panose="05050102010706020507" pitchFamily="18" charset="2"/>
              <a:buNone/>
              <a:tabLst/>
              <a:defRPr/>
            </a:pPr>
            <a:r>
              <a:rPr lang="en-US" sz="1800" b="1" dirty="0">
                <a:solidFill>
                  <a:srgbClr val="2D2E2D"/>
                </a:solidFill>
              </a:rPr>
              <a:t>[NEXT 05 – Criteria salary]</a:t>
            </a:r>
          </a:p>
          <a:p>
            <a:pPr marL="0" lvl="0" indent="0" latinLnBrk="0">
              <a:lnSpc>
                <a:spcPct val="115000"/>
              </a:lnSpc>
              <a:spcBef>
                <a:spcPts val="500"/>
              </a:spcBef>
              <a:buFont typeface="Symbol" panose="05050102010706020507" pitchFamily="18" charset="2"/>
              <a:buNone/>
            </a:pPr>
            <a:r>
              <a:rPr lang="en-CA" sz="1800" dirty="0">
                <a:effectLst/>
                <a:latin typeface="+mn-lt"/>
                <a:ea typeface="Yu Mincho" panose="02020400000000000000" pitchFamily="18" charset="-128"/>
                <a:cs typeface="Calibri" panose="020F0502020204030204" pitchFamily="34" charset="0"/>
              </a:rPr>
              <a:t>and a salary below the Toronto player average.</a:t>
            </a:r>
          </a:p>
          <a:p>
            <a:pPr marL="0" lvl="0" indent="0" latinLnBrk="0">
              <a:lnSpc>
                <a:spcPct val="115000"/>
              </a:lnSpc>
              <a:spcBef>
                <a:spcPts val="500"/>
              </a:spcBef>
              <a:buFont typeface="Symbol" panose="05050102010706020507" pitchFamily="18" charset="2"/>
              <a:buNone/>
            </a:pPr>
            <a:endParaRPr lang="en-CA" sz="1800" dirty="0">
              <a:effectLst/>
              <a:latin typeface="+mn-lt"/>
              <a:ea typeface="Yu Mincho" panose="02020400000000000000" pitchFamily="18" charset="-128"/>
              <a:cs typeface="Calibri" panose="020F0502020204030204" pitchFamily="34" charset="0"/>
            </a:endParaRPr>
          </a:p>
          <a:p>
            <a:pPr marL="0" marR="0" lvl="0" indent="0" algn="l" defTabSz="995690" rtl="0" eaLnBrk="1" fontAlgn="auto" latinLnBrk="0" hangingPunct="1">
              <a:lnSpc>
                <a:spcPct val="115000"/>
              </a:lnSpc>
              <a:spcBef>
                <a:spcPts val="500"/>
              </a:spcBef>
              <a:spcAft>
                <a:spcPts val="0"/>
              </a:spcAft>
              <a:buClrTx/>
              <a:buSzTx/>
              <a:buFont typeface="Symbol" panose="05050102010706020507" pitchFamily="18" charset="2"/>
              <a:buNone/>
              <a:tabLst/>
              <a:defRPr/>
            </a:pPr>
            <a:r>
              <a:rPr lang="en-US" sz="1800" b="1" dirty="0">
                <a:solidFill>
                  <a:srgbClr val="2D2E2D"/>
                </a:solidFill>
              </a:rPr>
              <a:t>[NEXT 06 – Player underutilization]</a:t>
            </a:r>
          </a:p>
          <a:p>
            <a:pPr marL="0" lvl="0" indent="0" latinLnBrk="0">
              <a:lnSpc>
                <a:spcPct val="115000"/>
              </a:lnSpc>
              <a:spcBef>
                <a:spcPts val="500"/>
              </a:spcBef>
              <a:spcAft>
                <a:spcPts val="1000"/>
              </a:spcAft>
              <a:buFont typeface="Symbol" panose="05050102010706020507" pitchFamily="18" charset="2"/>
              <a:buNone/>
            </a:pPr>
            <a:r>
              <a:rPr lang="en-US" sz="1800" dirty="0">
                <a:effectLst/>
                <a:latin typeface="+mn-lt"/>
                <a:ea typeface="Yu Mincho" panose="02020400000000000000" pitchFamily="18" charset="-128"/>
                <a:cs typeface="Calibri" panose="020F0502020204030204" pitchFamily="34" charset="0"/>
              </a:rPr>
              <a:t>Lastly we advise further investigate of an underutilized selected TOR player</a:t>
            </a:r>
            <a:r>
              <a:rPr lang="en-CA" sz="1800" dirty="0">
                <a:effectLst/>
                <a:latin typeface="+mn-lt"/>
                <a:ea typeface="Yu Mincho" panose="02020400000000000000" pitchFamily="18" charset="-128"/>
                <a:cs typeface="Calibri" panose="020F0502020204030204" pitchFamily="34" charset="0"/>
              </a:rPr>
              <a:t>. In either case the team should either use him or replace him. </a:t>
            </a:r>
            <a:endParaRPr lang="en-CA" sz="1800" dirty="0">
              <a:effectLst/>
              <a:latin typeface="+mn-lt"/>
              <a:ea typeface="Yu Mincho" panose="02020400000000000000" pitchFamily="18" charset="-128"/>
              <a:cs typeface="Times New Roman" panose="02020603050405020304" pitchFamily="18" charset="0"/>
            </a:endParaRP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latin typeface="+mn-lt"/>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speaker handoff - Cindy]</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latin typeface="+mn-lt"/>
            </a:endParaRP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latin typeface="+mn-lt"/>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mn-lt"/>
                <a:ea typeface="Arial"/>
                <a:cs typeface="Arial"/>
                <a:sym typeface="Arial"/>
              </a:rPr>
              <a:t>[NEXT SLIDE] </a:t>
            </a:r>
            <a:endParaRPr lang="en-US" sz="1800" dirty="0">
              <a:latin typeface="+mn-lt"/>
            </a:endParaRPr>
          </a:p>
          <a:p>
            <a:pPr latinLnBrk="0"/>
            <a:endParaRPr lang="en-CA" sz="1800" dirty="0">
              <a:latin typeface="+mn-lt"/>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14</a:t>
            </a:fld>
            <a:endParaRPr lang="ko-KR" altLang="en-US"/>
          </a:p>
        </p:txBody>
      </p:sp>
    </p:spTree>
    <p:extLst>
      <p:ext uri="{BB962C8B-B14F-4D97-AF65-F5344CB8AC3E}">
        <p14:creationId xmlns:p14="http://schemas.microsoft.com/office/powerpoint/2010/main" val="27988900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62500" lnSpcReduction="20000"/>
          </a:bodyPr>
          <a:lstStyle/>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speaker - Cindy]</a:t>
            </a:r>
          </a:p>
          <a:p>
            <a:pPr marL="0" marR="0" lvl="0" indent="0" algn="l" rtl="0" latinLnBrk="0">
              <a:lnSpc>
                <a:spcPct val="100000"/>
              </a:lnSpc>
              <a:spcBef>
                <a:spcPts val="0"/>
              </a:spcBef>
              <a:spcAft>
                <a:spcPts val="0"/>
              </a:spcAft>
              <a:buClr>
                <a:srgbClr val="000000"/>
              </a:buClr>
              <a:buSzPts val="1400"/>
              <a:buFont typeface="Arial"/>
              <a:buNone/>
            </a:pPr>
            <a:endParaRPr lang="en-US" sz="1400" b="1" dirty="0">
              <a:solidFill>
                <a:srgbClr val="2D2E2D"/>
              </a:solidFill>
              <a:latin typeface="+mn-lt"/>
            </a:endParaRPr>
          </a:p>
          <a:p>
            <a:pPr marL="0" marR="0" lvl="0" indent="0" algn="l" rtl="0" latinLnBrk="0">
              <a:lnSpc>
                <a:spcPct val="100000"/>
              </a:lnSpc>
              <a:spcBef>
                <a:spcPts val="0"/>
              </a:spcBef>
              <a:spcAft>
                <a:spcPts val="0"/>
              </a:spcAft>
              <a:buClr>
                <a:srgbClr val="000000"/>
              </a:buClr>
              <a:buSzPts val="1400"/>
              <a:buFont typeface="Arial"/>
              <a:buNone/>
            </a:pPr>
            <a:r>
              <a:rPr lang="en-US" sz="1400" kern="1200" dirty="0">
                <a:solidFill>
                  <a:srgbClr val="2D2E2D"/>
                </a:solidFill>
                <a:latin typeface="+mn-lt"/>
                <a:ea typeface="+mn-ea"/>
                <a:cs typeface="+mn-cs"/>
              </a:rPr>
              <a:t>Let’s take a look at the player stats to evaluate their performance. </a:t>
            </a:r>
            <a:endParaRPr lang="en-US" sz="1400" b="1" kern="1200" dirty="0">
              <a:solidFill>
                <a:srgbClr val="2D2E2D"/>
              </a:solidFill>
              <a:latin typeface="+mn-lt"/>
              <a:ea typeface="+mn-ea"/>
              <a:cs typeface="+mn-cs"/>
            </a:endParaRPr>
          </a:p>
          <a:p>
            <a:pPr marL="0" marR="0" lvl="0" indent="0" algn="l" rtl="0" latinLnBrk="0">
              <a:lnSpc>
                <a:spcPct val="100000"/>
              </a:lnSpc>
              <a:spcBef>
                <a:spcPts val="0"/>
              </a:spcBef>
              <a:spcAft>
                <a:spcPts val="0"/>
              </a:spcAft>
              <a:buClr>
                <a:srgbClr val="000000"/>
              </a:buClr>
              <a:buSzPts val="1400"/>
              <a:buFont typeface="Arial"/>
              <a:buNone/>
            </a:pPr>
            <a:endParaRPr lang="en-US" sz="1400" b="1" dirty="0">
              <a:solidFill>
                <a:srgbClr val="2D2E2D"/>
              </a:solidFill>
              <a:latin typeface="+mn-lt"/>
            </a:endParaRPr>
          </a:p>
          <a:p>
            <a:pPr marL="0" marR="0" lvl="0" indent="0" algn="l" rtl="0" latinLnBrk="0">
              <a:lnSpc>
                <a:spcPct val="100000"/>
              </a:lnSpc>
              <a:spcBef>
                <a:spcPts val="0"/>
              </a:spcBef>
              <a:spcAft>
                <a:spcPts val="0"/>
              </a:spcAft>
              <a:buClr>
                <a:srgbClr val="000000"/>
              </a:buClr>
              <a:buSzPts val="1400"/>
              <a:buFont typeface="Arial"/>
              <a:buNone/>
            </a:pPr>
            <a:r>
              <a:rPr lang="en-US" sz="1400" b="1" dirty="0">
                <a:solidFill>
                  <a:srgbClr val="2D2E2D"/>
                </a:solidFill>
                <a:latin typeface="+mn-lt"/>
              </a:rPr>
              <a:t>[NEXT 01 – Introduce Players] </a:t>
            </a:r>
          </a:p>
          <a:p>
            <a:pPr marL="0" marR="0" lvl="0" indent="0" algn="l" defTabSz="995690" rtl="0" eaLnBrk="1" latinLnBrk="0" hangingPunct="1">
              <a:lnSpc>
                <a:spcPct val="100000"/>
              </a:lnSpc>
              <a:spcBef>
                <a:spcPts val="0"/>
              </a:spcBef>
              <a:spcAft>
                <a:spcPts val="0"/>
              </a:spcAft>
              <a:buClr>
                <a:srgbClr val="000000"/>
              </a:buClr>
              <a:buSzPts val="1400"/>
              <a:buFont typeface="Arial"/>
              <a:buNone/>
            </a:pPr>
            <a:r>
              <a:rPr lang="en-US" sz="1400" dirty="0">
                <a:solidFill>
                  <a:srgbClr val="2D2E2D"/>
                </a:solidFill>
                <a:latin typeface="+mn-lt"/>
              </a:rPr>
              <a:t>6 players stats are listed in the graph. </a:t>
            </a:r>
            <a:endParaRPr lang="en-US" sz="1400" kern="1200" dirty="0">
              <a:solidFill>
                <a:srgbClr val="2D2E2D"/>
              </a:solidFill>
              <a:latin typeface="+mn-lt"/>
              <a:ea typeface="+mn-ea"/>
              <a:cs typeface="+mn-cs"/>
            </a:endParaRPr>
          </a:p>
          <a:p>
            <a:pPr marL="0" marR="0" lvl="0" indent="0" algn="l" defTabSz="995690" rtl="0" eaLnBrk="1" latinLnBrk="0" hangingPunct="1">
              <a:lnSpc>
                <a:spcPct val="100000"/>
              </a:lnSpc>
              <a:spcBef>
                <a:spcPts val="0"/>
              </a:spcBef>
              <a:spcAft>
                <a:spcPts val="0"/>
              </a:spcAft>
              <a:buClr>
                <a:srgbClr val="000000"/>
              </a:buClr>
              <a:buSzPts val="1400"/>
              <a:buFont typeface="Arial"/>
              <a:buNone/>
            </a:pPr>
            <a:endParaRPr lang="en-US" sz="1400" kern="1200" dirty="0">
              <a:solidFill>
                <a:srgbClr val="2D2E2D"/>
              </a:solidFill>
              <a:latin typeface="+mn-lt"/>
              <a:ea typeface="+mn-ea"/>
              <a:cs typeface="+mn-cs"/>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latin typeface="+mn-lt"/>
              </a:rPr>
              <a:t>[NEXT 02 – TOR players] </a:t>
            </a:r>
            <a:endParaRPr lang="en-US" sz="1400" kern="1200" dirty="0">
              <a:solidFill>
                <a:srgbClr val="2D2E2D"/>
              </a:solidFill>
              <a:latin typeface="+mn-lt"/>
              <a:ea typeface="+mn-ea"/>
              <a:cs typeface="+mn-cs"/>
            </a:endParaRP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latin typeface="+mn-lt"/>
              </a:rPr>
              <a:t>The first 3 are the current Toronto Raptors players. </a:t>
            </a: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endParaRPr lang="en-US" sz="1400" b="1" dirty="0">
              <a:solidFill>
                <a:srgbClr val="2D2E2D"/>
              </a:solidFill>
              <a:latin typeface="+mn-lt"/>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latin typeface="+mn-lt"/>
              </a:rPr>
              <a:t>[NEXT 03 – TOR players] </a:t>
            </a:r>
            <a:endParaRPr lang="en-US" sz="1400" kern="1200" dirty="0">
              <a:solidFill>
                <a:srgbClr val="2D2E2D"/>
              </a:solidFill>
              <a:latin typeface="+mn-lt"/>
              <a:ea typeface="+mn-ea"/>
              <a:cs typeface="+mn-cs"/>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dirty="0">
                <a:solidFill>
                  <a:srgbClr val="2D2E2D"/>
                </a:solidFill>
                <a:latin typeface="+mn-lt"/>
              </a:rPr>
              <a:t>The last 3 are the selected replacement players.</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latin typeface="+mn-lt"/>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mn-lt"/>
                <a:ea typeface="Arial"/>
                <a:cs typeface="Arial"/>
                <a:sym typeface="Arial"/>
              </a:rPr>
              <a:t>[NEXT 04 </a:t>
            </a:r>
            <a:r>
              <a:rPr lang="en-US" sz="1400" b="1" dirty="0">
                <a:solidFill>
                  <a:srgbClr val="2D2E2D"/>
                </a:solidFill>
                <a:latin typeface="+mn-lt"/>
              </a:rPr>
              <a:t>– Field Goal%</a:t>
            </a:r>
            <a:r>
              <a:rPr lang="en-US" sz="1400" b="1" i="0" u="none" strike="noStrike" cap="none" dirty="0">
                <a:solidFill>
                  <a:schemeClr val="dk1"/>
                </a:solidFill>
                <a:latin typeface="+mn-lt"/>
                <a:ea typeface="Arial"/>
                <a:cs typeface="Arial"/>
                <a:sym typeface="Arial"/>
              </a:rPr>
              <a:t>]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0" i="0" u="none" strike="noStrike" cap="none" dirty="0">
                <a:solidFill>
                  <a:schemeClr val="dk1"/>
                </a:solidFill>
                <a:latin typeface="+mn-lt"/>
                <a:cs typeface="Arial"/>
                <a:sym typeface="Arial"/>
              </a:rPr>
              <a:t>For the field goal%, all 3 replacement players hold the higher field goal% percent than TOR players.</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400" b="0" i="0" u="none" strike="noStrike" cap="none" dirty="0">
              <a:solidFill>
                <a:schemeClr val="dk1"/>
              </a:solidFill>
              <a:latin typeface="+mn-lt"/>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mn-lt"/>
                <a:ea typeface="Arial"/>
                <a:cs typeface="Arial"/>
                <a:sym typeface="Arial"/>
              </a:rPr>
              <a:t>[NEXT 05 </a:t>
            </a:r>
            <a:r>
              <a:rPr lang="en-US" sz="1400" b="1" dirty="0">
                <a:solidFill>
                  <a:srgbClr val="2D2E2D"/>
                </a:solidFill>
                <a:latin typeface="+mn-lt"/>
              </a:rPr>
              <a:t>– 3 Pointer%</a:t>
            </a:r>
            <a:r>
              <a:rPr lang="en-US" sz="1400" b="1" i="0" u="none" strike="noStrike" cap="none" dirty="0">
                <a:solidFill>
                  <a:schemeClr val="dk1"/>
                </a:solidFill>
                <a:latin typeface="+mn-lt"/>
                <a:ea typeface="Arial"/>
                <a:cs typeface="Arial"/>
                <a:sym typeface="Arial"/>
              </a:rPr>
              <a:t>] </a:t>
            </a:r>
            <a:endParaRPr lang="en-US" sz="1400" b="0" i="0" u="none" strike="noStrike" cap="none" dirty="0">
              <a:solidFill>
                <a:schemeClr val="dk1"/>
              </a:solidFill>
              <a:latin typeface="+mn-lt"/>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0" i="0" u="none" strike="noStrike" cap="none" dirty="0">
                <a:solidFill>
                  <a:schemeClr val="dk1"/>
                </a:solidFill>
                <a:latin typeface="+mn-lt"/>
                <a:cs typeface="Arial"/>
                <a:sym typeface="Arial"/>
              </a:rPr>
              <a:t>For the 3 pointer%, Cameron is the best and shot 50% of the attempts.</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400" b="0" i="0" u="none" strike="noStrike" cap="none" dirty="0">
              <a:solidFill>
                <a:schemeClr val="dk1"/>
              </a:solidFill>
              <a:latin typeface="+mn-lt"/>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mn-lt"/>
                <a:ea typeface="Arial"/>
                <a:cs typeface="Arial"/>
                <a:sym typeface="Arial"/>
              </a:rPr>
              <a:t>[NEXT 06 </a:t>
            </a:r>
            <a:r>
              <a:rPr lang="en-US" sz="1400" b="1" dirty="0">
                <a:solidFill>
                  <a:srgbClr val="2D2E2D"/>
                </a:solidFill>
                <a:latin typeface="+mn-lt"/>
              </a:rPr>
              <a:t>– Free throw%</a:t>
            </a:r>
            <a:r>
              <a:rPr lang="en-US" sz="1400" b="1" i="0" u="none" strike="noStrike" cap="none" dirty="0">
                <a:solidFill>
                  <a:schemeClr val="dk1"/>
                </a:solidFill>
                <a:latin typeface="+mn-lt"/>
                <a:ea typeface="Arial"/>
                <a:cs typeface="Arial"/>
                <a:sym typeface="Arial"/>
              </a:rPr>
              <a:t>] </a:t>
            </a:r>
            <a:endParaRPr lang="en-US" sz="1400" b="0" i="0" u="none" strike="noStrike" cap="none" dirty="0">
              <a:solidFill>
                <a:schemeClr val="dk1"/>
              </a:solidFill>
              <a:latin typeface="+mn-lt"/>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0" i="0" u="none" strike="noStrike" cap="none" dirty="0">
                <a:solidFill>
                  <a:schemeClr val="dk1"/>
                </a:solidFill>
                <a:latin typeface="+mn-lt"/>
                <a:cs typeface="Arial"/>
                <a:sym typeface="Arial"/>
              </a:rPr>
              <a:t>For the free throw%, DeAndre holds 67% rate.</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CA" sz="1400" dirty="0">
              <a:effectLst/>
              <a:latin typeface="+mn-lt"/>
              <a:ea typeface="Yu Mincho" panose="02020400000000000000" pitchFamily="18" charset="-128"/>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mn-lt"/>
                <a:ea typeface="Arial"/>
                <a:cs typeface="Arial"/>
                <a:sym typeface="Arial"/>
              </a:rPr>
              <a:t>[NEXT 07 </a:t>
            </a:r>
            <a:r>
              <a:rPr lang="en-US" sz="1400" b="1" dirty="0">
                <a:solidFill>
                  <a:srgbClr val="2D2E2D"/>
                </a:solidFill>
                <a:latin typeface="+mn-lt"/>
              </a:rPr>
              <a:t>– PER</a:t>
            </a:r>
            <a:r>
              <a:rPr lang="en-US" sz="1400" b="1" i="0" u="none" strike="noStrike" cap="none" dirty="0">
                <a:solidFill>
                  <a:schemeClr val="dk1"/>
                </a:solidFill>
                <a:latin typeface="+mn-lt"/>
                <a:ea typeface="Arial"/>
                <a:cs typeface="Arial"/>
                <a:sym typeface="Arial"/>
              </a:rPr>
              <a:t>] </a:t>
            </a:r>
            <a:endParaRPr lang="en-US" sz="1400" b="0" i="0" u="none" strike="noStrike" cap="none" dirty="0">
              <a:solidFill>
                <a:schemeClr val="dk1"/>
              </a:solidFill>
              <a:latin typeface="+mn-lt"/>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CA" sz="1400" dirty="0">
                <a:effectLst/>
                <a:latin typeface="+mn-lt"/>
                <a:ea typeface="Yu Mincho" panose="02020400000000000000" pitchFamily="18" charset="-128"/>
                <a:cs typeface="Calibri" panose="020F0502020204030204" pitchFamily="34" charset="0"/>
              </a:rPr>
              <a:t>There is an evidence of underutilization of a selected TOR player (Shamorie Pons). </a:t>
            </a:r>
            <a:r>
              <a:rPr lang="en-US" sz="1400" b="0" i="0" u="none" strike="noStrike" cap="none" dirty="0">
                <a:solidFill>
                  <a:schemeClr val="dk1"/>
                </a:solidFill>
                <a:latin typeface="+mn-lt"/>
                <a:cs typeface="Arial"/>
                <a:sym typeface="Arial"/>
              </a:rPr>
              <a:t>Mr. Pons had a very high PER, and he only attended 4 games. Overall his performance is under the average.</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400" b="0" i="0" u="none" strike="noStrike" cap="none" dirty="0">
              <a:solidFill>
                <a:schemeClr val="dk1"/>
              </a:solidFill>
              <a:latin typeface="+mn-lt"/>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mn-lt"/>
                <a:ea typeface="Arial"/>
                <a:cs typeface="Arial"/>
                <a:sym typeface="Arial"/>
              </a:rPr>
              <a:t>[NEXT 08 </a:t>
            </a:r>
            <a:r>
              <a:rPr lang="en-US" sz="1400" b="1" dirty="0">
                <a:solidFill>
                  <a:srgbClr val="2D2E2D"/>
                </a:solidFill>
                <a:latin typeface="+mn-lt"/>
              </a:rPr>
              <a:t>– Salary</a:t>
            </a:r>
            <a:r>
              <a:rPr lang="en-US" sz="1400" b="1" i="0" u="none" strike="noStrike" cap="none" dirty="0">
                <a:solidFill>
                  <a:schemeClr val="dk1"/>
                </a:solidFill>
                <a:latin typeface="+mn-lt"/>
                <a:ea typeface="Arial"/>
                <a:cs typeface="Arial"/>
                <a:sym typeface="Arial"/>
              </a:rPr>
              <a:t>] </a:t>
            </a:r>
            <a:endParaRPr lang="en-US" sz="1400" b="0" i="0" u="none" strike="noStrike" cap="none" dirty="0">
              <a:solidFill>
                <a:schemeClr val="dk1"/>
              </a:solidFill>
              <a:latin typeface="+mn-lt"/>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0" i="0" u="none" strike="noStrike" cap="none" dirty="0">
                <a:solidFill>
                  <a:schemeClr val="dk1"/>
                </a:solidFill>
                <a:latin typeface="+mn-lt"/>
                <a:cs typeface="Arial"/>
                <a:sym typeface="Arial"/>
              </a:rPr>
              <a:t>All these player contracts are under $8.4M.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400" b="0" i="0" u="none" strike="noStrike" cap="none" dirty="0">
              <a:solidFill>
                <a:schemeClr val="dk1"/>
              </a:solidFill>
              <a:latin typeface="+mn-lt"/>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speaker handoff - Dennis]</a:t>
            </a:r>
            <a:endParaRPr lang="en-US" sz="1400" b="0" i="0" u="none" strike="noStrike" cap="none" dirty="0">
              <a:solidFill>
                <a:schemeClr val="dk1"/>
              </a:solidFill>
              <a:latin typeface="+mn-lt"/>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400" b="0" i="0" u="none" strike="noStrike" cap="none" dirty="0">
              <a:solidFill>
                <a:schemeClr val="dk1"/>
              </a:solidFill>
              <a:latin typeface="+mn-lt"/>
              <a:cs typeface="Arial"/>
              <a:sym typeface="Arial"/>
            </a:endParaRPr>
          </a:p>
          <a:p>
            <a:pPr marL="0" marR="0" lvl="0" indent="0" algn="l" defTabSz="995690" rtl="0" eaLnBrk="1" fontAlgn="auto" latinLnBrk="0" hangingPunct="1">
              <a:lnSpc>
                <a:spcPct val="100000"/>
              </a:lnSpc>
              <a:spcBef>
                <a:spcPts val="0"/>
              </a:spcBef>
              <a:spcAft>
                <a:spcPts val="0"/>
              </a:spcAft>
              <a:buClrTx/>
              <a:buSzTx/>
              <a:buFontTx/>
              <a:buNone/>
              <a:tabLst/>
              <a:defRPr/>
            </a:pPr>
            <a:r>
              <a:rPr lang="en-US" sz="1200" b="1" i="0" u="none" strike="noStrike" cap="none" dirty="0">
                <a:solidFill>
                  <a:schemeClr val="dk1"/>
                </a:solidFill>
                <a:latin typeface="+mn-lt"/>
                <a:ea typeface="Arial"/>
                <a:cs typeface="Arial"/>
                <a:sym typeface="Arial"/>
              </a:rPr>
              <a:t>[NEXT SLIDE] </a:t>
            </a:r>
            <a:endParaRPr lang="en-US" sz="1200" b="0" i="0" u="none" strike="noStrike" cap="none" dirty="0">
              <a:solidFill>
                <a:schemeClr val="dk1"/>
              </a:solidFill>
              <a:latin typeface="+mn-lt"/>
              <a:cs typeface="Arial"/>
              <a:sym typeface="Arial"/>
            </a:endParaRPr>
          </a:p>
          <a:p>
            <a:pPr latinLnBrk="0"/>
            <a:endParaRPr lang="en-CA" dirty="0">
              <a:latin typeface="+mn-lt"/>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15</a:t>
            </a:fld>
            <a:endParaRPr lang="ko-KR" altLang="en-US"/>
          </a:p>
        </p:txBody>
      </p:sp>
    </p:spTree>
    <p:extLst>
      <p:ext uri="{BB962C8B-B14F-4D97-AF65-F5344CB8AC3E}">
        <p14:creationId xmlns:p14="http://schemas.microsoft.com/office/powerpoint/2010/main" val="26114093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32500" lnSpcReduction="20000"/>
          </a:bodyPr>
          <a:lstStyle/>
          <a:p>
            <a:pPr marL="0" marR="0" lvl="0" indent="0" algn="l" defTabSz="995690" rtl="0" eaLnBrk="1" fontAlgn="auto" latinLnBrk="0" hangingPunct="1">
              <a:lnSpc>
                <a:spcPct val="115000"/>
              </a:lnSpc>
              <a:spcBef>
                <a:spcPts val="500"/>
              </a:spcBef>
              <a:spcAft>
                <a:spcPts val="1000"/>
              </a:spcAft>
              <a:buClrTx/>
              <a:buSzTx/>
              <a:buFontTx/>
              <a:buNone/>
              <a:tabLst/>
              <a:defRPr/>
            </a:pPr>
            <a:r>
              <a:rPr lang="en-US" sz="1800" b="1" dirty="0">
                <a:solidFill>
                  <a:srgbClr val="2D2E2D"/>
                </a:solidFill>
              </a:rPr>
              <a:t>[Next speaker - Dennis]</a:t>
            </a:r>
          </a:p>
          <a:p>
            <a:pPr latinLnBrk="0">
              <a:lnSpc>
                <a:spcPct val="115000"/>
              </a:lnSpc>
              <a:spcBef>
                <a:spcPts val="500"/>
              </a:spcBef>
              <a:spcAft>
                <a:spcPts val="1000"/>
              </a:spcAft>
            </a:pPr>
            <a:r>
              <a:rPr lang="en-CA" sz="1800" dirty="0">
                <a:effectLst/>
                <a:latin typeface="+mn-lt"/>
                <a:ea typeface="Yu Mincho" panose="02020400000000000000" pitchFamily="18" charset="-128"/>
                <a:cs typeface="Calibri" panose="020F0502020204030204" pitchFamily="34" charset="0"/>
              </a:rPr>
              <a:t> </a:t>
            </a:r>
          </a:p>
          <a:p>
            <a:pPr latinLnBrk="0">
              <a:lnSpc>
                <a:spcPct val="115000"/>
              </a:lnSpc>
              <a:spcBef>
                <a:spcPts val="500"/>
              </a:spcBef>
              <a:spcAft>
                <a:spcPts val="1000"/>
              </a:spcAft>
            </a:pPr>
            <a:r>
              <a:rPr lang="en-CA" sz="1800" dirty="0">
                <a:effectLst/>
                <a:latin typeface="+mn-lt"/>
                <a:ea typeface="Yu Mincho" panose="02020400000000000000" pitchFamily="18" charset="-128"/>
                <a:cs typeface="Calibri" panose="020F0502020204030204" pitchFamily="34" charset="0"/>
              </a:rPr>
              <a:t>There are limitations to our analysis / recommendations. </a:t>
            </a:r>
          </a:p>
          <a:p>
            <a:pPr marL="0" marR="0" lvl="0" indent="0" algn="l" rtl="0" latinLnBrk="0">
              <a:lnSpc>
                <a:spcPct val="100000"/>
              </a:lnSpc>
              <a:spcBef>
                <a:spcPts val="0"/>
              </a:spcBef>
              <a:spcAft>
                <a:spcPts val="0"/>
              </a:spcAft>
              <a:buClr>
                <a:srgbClr val="000000"/>
              </a:buClr>
              <a:buSzPts val="1400"/>
              <a:buFont typeface="Arial"/>
              <a:buNone/>
            </a:pPr>
            <a:endParaRPr lang="en-US" sz="1800" b="1" dirty="0">
              <a:solidFill>
                <a:srgbClr val="2D2E2D"/>
              </a:solidFill>
              <a:latin typeface="+mn-lt"/>
            </a:endParaRPr>
          </a:p>
          <a:p>
            <a:pPr marL="0" marR="0" lvl="0" indent="0" algn="l" rtl="0" latinLnBrk="0">
              <a:lnSpc>
                <a:spcPct val="100000"/>
              </a:lnSpc>
              <a:spcBef>
                <a:spcPts val="0"/>
              </a:spcBef>
              <a:spcAft>
                <a:spcPts val="0"/>
              </a:spcAft>
              <a:buClr>
                <a:srgbClr val="000000"/>
              </a:buClr>
              <a:buSzPts val="1400"/>
              <a:buFont typeface="Arial"/>
              <a:buNone/>
            </a:pPr>
            <a:r>
              <a:rPr lang="en-US" sz="1800" b="1" dirty="0">
                <a:solidFill>
                  <a:srgbClr val="2D2E2D"/>
                </a:solidFill>
                <a:latin typeface="+mn-lt"/>
              </a:rPr>
              <a:t>[NEXT 01 – TOR only] </a:t>
            </a:r>
          </a:p>
          <a:p>
            <a:pPr latinLnBrk="0">
              <a:lnSpc>
                <a:spcPct val="115000"/>
              </a:lnSpc>
              <a:spcBef>
                <a:spcPts val="500"/>
              </a:spcBef>
              <a:spcAft>
                <a:spcPts val="1000"/>
              </a:spcAft>
            </a:pPr>
            <a:r>
              <a:rPr lang="en-CA" sz="1800" dirty="0">
                <a:effectLst/>
                <a:latin typeface="+mn-lt"/>
                <a:ea typeface="Yu Mincho" panose="02020400000000000000" pitchFamily="18" charset="-128"/>
                <a:cs typeface="Calibri" panose="020F0502020204030204" pitchFamily="34" charset="0"/>
              </a:rPr>
              <a:t>This analysis is limited to Toronto Raptors only. As the teams change, the important features for those teams can sway. </a:t>
            </a:r>
          </a:p>
          <a:p>
            <a:pPr latinLnBrk="0">
              <a:lnSpc>
                <a:spcPct val="115000"/>
              </a:lnSpc>
              <a:spcBef>
                <a:spcPts val="500"/>
              </a:spcBef>
              <a:spcAft>
                <a:spcPts val="1000"/>
              </a:spcAft>
            </a:pPr>
            <a:endParaRPr lang="en-CA" sz="1800" dirty="0">
              <a:effectLst/>
              <a:latin typeface="+mn-lt"/>
              <a:ea typeface="Yu Mincho" panose="02020400000000000000" pitchFamily="18" charset="-128"/>
              <a:cs typeface="Calibri" panose="020F0502020204030204" pitchFamily="34" charset="0"/>
            </a:endParaRPr>
          </a:p>
          <a:p>
            <a:pPr marL="0" marR="0" lvl="0" indent="0" algn="l" rtl="0">
              <a:lnSpc>
                <a:spcPct val="100000"/>
              </a:lnSpc>
              <a:spcBef>
                <a:spcPts val="0"/>
              </a:spcBef>
              <a:spcAft>
                <a:spcPts val="0"/>
              </a:spcAft>
              <a:buClr>
                <a:srgbClr val="000000"/>
              </a:buClr>
              <a:buSzPts val="1400"/>
              <a:buFont typeface="Arial"/>
              <a:buNone/>
            </a:pPr>
            <a:r>
              <a:rPr lang="en-US" sz="1800" b="1" dirty="0">
                <a:solidFill>
                  <a:srgbClr val="2D2E2D"/>
                </a:solidFill>
                <a:latin typeface="+mn-lt"/>
              </a:rPr>
              <a:t>[NEXT 02 – Qualitative factors] </a:t>
            </a:r>
          </a:p>
          <a:p>
            <a:pPr latinLnBrk="0">
              <a:lnSpc>
                <a:spcPct val="115000"/>
              </a:lnSpc>
              <a:spcBef>
                <a:spcPts val="500"/>
              </a:spcBef>
              <a:spcAft>
                <a:spcPts val="1000"/>
              </a:spcAft>
            </a:pPr>
            <a:r>
              <a:rPr lang="en-CA" sz="1800" dirty="0">
                <a:effectLst/>
                <a:latin typeface="+mn-lt"/>
                <a:ea typeface="Yu Mincho" panose="02020400000000000000" pitchFamily="18" charset="-128"/>
                <a:cs typeface="Calibri" panose="020F0502020204030204" pitchFamily="34" charset="0"/>
              </a:rPr>
              <a:t>There are qualitative factors that affect the performance of a player and are beyond the scope of this project. These include but are not limited to the player’s:</a:t>
            </a:r>
          </a:p>
          <a:p>
            <a:pPr latinLnBrk="0">
              <a:lnSpc>
                <a:spcPct val="115000"/>
              </a:lnSpc>
              <a:spcBef>
                <a:spcPts val="500"/>
              </a:spcBef>
              <a:spcAft>
                <a:spcPts val="1000"/>
              </a:spcAft>
            </a:pPr>
            <a:endParaRPr lang="en-CA" sz="1800" dirty="0">
              <a:effectLst/>
              <a:latin typeface="+mn-lt"/>
              <a:ea typeface="Yu Mincho" panose="02020400000000000000" pitchFamily="18" charset="-128"/>
              <a:cs typeface="Calibri" panose="020F0502020204030204" pitchFamily="34" charset="0"/>
            </a:endParaRPr>
          </a:p>
          <a:p>
            <a:pPr marL="0" marR="0" lvl="0" indent="0" algn="l" defTabSz="995690" rtl="0" eaLnBrk="1" fontAlgn="auto" latinLnBrk="0" hangingPunct="1">
              <a:lnSpc>
                <a:spcPct val="115000"/>
              </a:lnSpc>
              <a:spcBef>
                <a:spcPts val="500"/>
              </a:spcBef>
              <a:spcAft>
                <a:spcPts val="1000"/>
              </a:spcAft>
              <a:buClrTx/>
              <a:buSzTx/>
              <a:buFontTx/>
              <a:buNone/>
              <a:tabLst/>
              <a:defRPr/>
            </a:pPr>
            <a:r>
              <a:rPr lang="en-US" sz="1800" b="1" dirty="0">
                <a:solidFill>
                  <a:srgbClr val="2D2E2D"/>
                </a:solidFill>
                <a:latin typeface="+mn-lt"/>
              </a:rPr>
              <a:t>[NEXT 03 – Qualitative factors List] </a:t>
            </a:r>
          </a:p>
          <a:p>
            <a:pPr marL="342900" lvl="0" indent="-342900" latinLnBrk="0">
              <a:lnSpc>
                <a:spcPct val="115000"/>
              </a:lnSpc>
              <a:spcBef>
                <a:spcPts val="500"/>
              </a:spcBef>
              <a:buFont typeface="Symbol" panose="05050102010706020507" pitchFamily="18" charset="2"/>
              <a:buChar char=""/>
            </a:pPr>
            <a:r>
              <a:rPr lang="en-CA" sz="1800" dirty="0">
                <a:effectLst/>
                <a:latin typeface="+mn-lt"/>
                <a:ea typeface="Yu Mincho" panose="02020400000000000000" pitchFamily="18" charset="-128"/>
                <a:cs typeface="Calibri" panose="020F0502020204030204" pitchFamily="34" charset="0"/>
              </a:rPr>
              <a:t>Health (both physical and mental)</a:t>
            </a:r>
            <a:endParaRPr lang="en-CA" sz="1800" dirty="0">
              <a:effectLst/>
              <a:latin typeface="+mn-lt"/>
              <a:ea typeface="Yu Mincho" panose="02020400000000000000" pitchFamily="18" charset="-128"/>
              <a:cs typeface="Times New Roman" panose="02020603050405020304" pitchFamily="18" charset="0"/>
            </a:endParaRPr>
          </a:p>
          <a:p>
            <a:pPr marL="342900" lvl="0" indent="-342900" latinLnBrk="0">
              <a:lnSpc>
                <a:spcPct val="115000"/>
              </a:lnSpc>
              <a:buFont typeface="Symbol" panose="05050102010706020507" pitchFamily="18" charset="2"/>
              <a:buChar char=""/>
            </a:pPr>
            <a:r>
              <a:rPr lang="en-CA" sz="1800" dirty="0">
                <a:effectLst/>
                <a:latin typeface="+mn-lt"/>
                <a:ea typeface="Yu Mincho" panose="02020400000000000000" pitchFamily="18" charset="-128"/>
                <a:cs typeface="Calibri" panose="020F0502020204030204" pitchFamily="34" charset="0"/>
              </a:rPr>
              <a:t>Rapport with the team</a:t>
            </a:r>
            <a:endParaRPr lang="en-CA" sz="1800" dirty="0">
              <a:effectLst/>
              <a:latin typeface="+mn-lt"/>
              <a:ea typeface="Yu Mincho" panose="02020400000000000000" pitchFamily="18" charset="-128"/>
              <a:cs typeface="Times New Roman" panose="02020603050405020304" pitchFamily="18" charset="0"/>
            </a:endParaRPr>
          </a:p>
          <a:p>
            <a:pPr marL="342900" lvl="0" indent="-342900" latinLnBrk="0">
              <a:lnSpc>
                <a:spcPct val="115000"/>
              </a:lnSpc>
              <a:buFont typeface="Symbol" panose="05050102010706020507" pitchFamily="18" charset="2"/>
              <a:buChar char=""/>
            </a:pPr>
            <a:r>
              <a:rPr lang="en-CA" sz="1800" dirty="0">
                <a:effectLst/>
                <a:latin typeface="+mn-lt"/>
                <a:ea typeface="Yu Mincho" panose="02020400000000000000" pitchFamily="18" charset="-128"/>
                <a:cs typeface="Calibri" panose="020F0502020204030204" pitchFamily="34" charset="0"/>
              </a:rPr>
              <a:t>Satisfaction with the coaching</a:t>
            </a:r>
            <a:endParaRPr lang="en-CA" sz="1800" dirty="0">
              <a:effectLst/>
              <a:latin typeface="+mn-lt"/>
              <a:ea typeface="Yu Mincho" panose="02020400000000000000" pitchFamily="18" charset="-128"/>
              <a:cs typeface="Times New Roman" panose="02020603050405020304" pitchFamily="18" charset="0"/>
            </a:endParaRPr>
          </a:p>
          <a:p>
            <a:pPr marL="342900" lvl="0" indent="-342900" latinLnBrk="0">
              <a:lnSpc>
                <a:spcPct val="115000"/>
              </a:lnSpc>
              <a:buFont typeface="Symbol" panose="05050102010706020507" pitchFamily="18" charset="2"/>
              <a:buChar char=""/>
            </a:pPr>
            <a:r>
              <a:rPr lang="en-CA" sz="1800" dirty="0">
                <a:effectLst/>
                <a:latin typeface="+mn-lt"/>
                <a:ea typeface="Yu Mincho" panose="02020400000000000000" pitchFamily="18" charset="-128"/>
                <a:cs typeface="Calibri" panose="020F0502020204030204" pitchFamily="34" charset="0"/>
              </a:rPr>
              <a:t>Placement in the games (having sufficient playing time)</a:t>
            </a:r>
            <a:endParaRPr lang="en-CA" sz="1800" dirty="0">
              <a:effectLst/>
              <a:latin typeface="+mn-lt"/>
              <a:ea typeface="Yu Mincho" panose="02020400000000000000" pitchFamily="18" charset="-128"/>
              <a:cs typeface="Times New Roman" panose="02020603050405020304" pitchFamily="18" charset="0"/>
            </a:endParaRPr>
          </a:p>
          <a:p>
            <a:pPr marL="342900" lvl="0" indent="-342900" latinLnBrk="0">
              <a:lnSpc>
                <a:spcPct val="115000"/>
              </a:lnSpc>
              <a:buFont typeface="Symbol" panose="05050102010706020507" pitchFamily="18" charset="2"/>
              <a:buChar char=""/>
            </a:pPr>
            <a:r>
              <a:rPr lang="en-CA" sz="1800" dirty="0">
                <a:effectLst/>
                <a:latin typeface="+mn-lt"/>
                <a:ea typeface="Yu Mincho" panose="02020400000000000000" pitchFamily="18" charset="-128"/>
                <a:cs typeface="Calibri" panose="020F0502020204030204" pitchFamily="34" charset="0"/>
              </a:rPr>
              <a:t>Happiness with their contract </a:t>
            </a:r>
            <a:endParaRPr lang="en-CA" sz="1800" dirty="0">
              <a:effectLst/>
              <a:latin typeface="+mn-lt"/>
              <a:ea typeface="Yu Mincho" panose="02020400000000000000" pitchFamily="18" charset="-128"/>
              <a:cs typeface="Times New Roman" panose="02020603050405020304" pitchFamily="18" charset="0"/>
            </a:endParaRPr>
          </a:p>
          <a:p>
            <a:pPr marL="342900" lvl="0" indent="-342900" latinLnBrk="0">
              <a:lnSpc>
                <a:spcPct val="115000"/>
              </a:lnSpc>
              <a:spcAft>
                <a:spcPts val="1000"/>
              </a:spcAft>
              <a:buFont typeface="Symbol" panose="05050102010706020507" pitchFamily="18" charset="2"/>
              <a:buChar char=""/>
            </a:pPr>
            <a:r>
              <a:rPr lang="en-CA" sz="1800" dirty="0">
                <a:effectLst/>
                <a:latin typeface="+mn-lt"/>
                <a:ea typeface="Yu Mincho" panose="02020400000000000000" pitchFamily="18" charset="-128"/>
                <a:cs typeface="Calibri" panose="020F0502020204030204" pitchFamily="34" charset="0"/>
              </a:rPr>
              <a:t>Personal life</a:t>
            </a:r>
            <a:endParaRPr lang="en-CA" sz="1800" dirty="0">
              <a:effectLst/>
              <a:latin typeface="+mn-lt"/>
              <a:ea typeface="Yu Mincho" panose="02020400000000000000" pitchFamily="18" charset="-128"/>
              <a:cs typeface="Times New Roman" panose="02020603050405020304" pitchFamily="18" charset="0"/>
            </a:endParaRPr>
          </a:p>
          <a:p>
            <a:pPr latinLnBrk="0">
              <a:lnSpc>
                <a:spcPct val="115000"/>
              </a:lnSpc>
              <a:spcBef>
                <a:spcPts val="500"/>
              </a:spcBef>
              <a:spcAft>
                <a:spcPts val="1000"/>
              </a:spcAft>
            </a:pPr>
            <a:endParaRPr lang="en-CA" sz="1800" dirty="0">
              <a:effectLst/>
              <a:latin typeface="+mn-lt"/>
              <a:ea typeface="Yu Mincho" panose="02020400000000000000" pitchFamily="18" charset="-128"/>
            </a:endParaRPr>
          </a:p>
          <a:p>
            <a:pPr latinLnBrk="0">
              <a:lnSpc>
                <a:spcPct val="115000"/>
              </a:lnSpc>
              <a:spcBef>
                <a:spcPts val="500"/>
              </a:spcBef>
              <a:spcAft>
                <a:spcPts val="1000"/>
              </a:spcAft>
            </a:pPr>
            <a:r>
              <a:rPr lang="en-CA" sz="1800" dirty="0">
                <a:effectLst/>
                <a:latin typeface="+mn-lt"/>
                <a:ea typeface="Yu Mincho" panose="02020400000000000000" pitchFamily="18" charset="-128"/>
              </a:rPr>
              <a:t>Regardless, the opportunities to improve the team outweigh these limitations. </a:t>
            </a:r>
            <a:br>
              <a:rPr lang="en-CA" sz="1800" dirty="0">
                <a:effectLst/>
                <a:latin typeface="+mn-lt"/>
                <a:ea typeface="Yu Mincho" panose="02020400000000000000" pitchFamily="18" charset="-128"/>
              </a:rPr>
            </a:br>
            <a:endParaRPr lang="en-US" sz="1400" dirty="0">
              <a:solidFill>
                <a:srgbClr val="2D2E2D"/>
              </a:solidFill>
              <a:latin typeface="+mn-lt"/>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mn-lt"/>
                <a:ea typeface="Arial"/>
                <a:cs typeface="Arial"/>
                <a:sym typeface="Arial"/>
              </a:rPr>
              <a:t>[NEXT SLIDE] </a:t>
            </a:r>
            <a:endParaRPr lang="en-US" dirty="0">
              <a:latin typeface="+mn-lt"/>
            </a:endParaRPr>
          </a:p>
          <a:p>
            <a:pPr latinLnBrk="0"/>
            <a:endParaRPr lang="en-CA" dirty="0">
              <a:latin typeface="+mn-lt"/>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16</a:t>
            </a:fld>
            <a:endParaRPr lang="ko-KR" altLang="en-US"/>
          </a:p>
        </p:txBody>
      </p:sp>
    </p:spTree>
    <p:extLst>
      <p:ext uri="{BB962C8B-B14F-4D97-AF65-F5344CB8AC3E}">
        <p14:creationId xmlns:p14="http://schemas.microsoft.com/office/powerpoint/2010/main" val="20718443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lnSpc>
                <a:spcPct val="100000"/>
              </a:lnSpc>
              <a:spcBef>
                <a:spcPts val="0"/>
              </a:spcBef>
              <a:spcAft>
                <a:spcPts val="0"/>
              </a:spcAft>
              <a:buSzPts val="1400"/>
              <a:buNone/>
            </a:pPr>
            <a:r>
              <a:rPr lang="en-US" dirty="0"/>
              <a:t>This concludes</a:t>
            </a:r>
            <a:r>
              <a:rPr lang="en-US" baseline="0" dirty="0"/>
              <a:t> our presentation. </a:t>
            </a:r>
          </a:p>
          <a:p>
            <a:pPr marL="0" lvl="0" indent="0" algn="l" rtl="0">
              <a:lnSpc>
                <a:spcPct val="100000"/>
              </a:lnSpc>
              <a:spcBef>
                <a:spcPts val="0"/>
              </a:spcBef>
              <a:spcAft>
                <a:spcPts val="0"/>
              </a:spcAft>
              <a:buSzPts val="1400"/>
              <a:buNone/>
            </a:pPr>
            <a:endParaRPr lang="en-US" baseline="0" dirty="0"/>
          </a:p>
          <a:p>
            <a:pPr marL="0" lvl="0" indent="0" algn="l" rtl="0">
              <a:lnSpc>
                <a:spcPct val="100000"/>
              </a:lnSpc>
              <a:spcBef>
                <a:spcPts val="0"/>
              </a:spcBef>
              <a:spcAft>
                <a:spcPts val="0"/>
              </a:spcAft>
              <a:buSzPts val="1400"/>
              <a:buNone/>
            </a:pPr>
            <a:r>
              <a:rPr lang="en-US" baseline="0" dirty="0"/>
              <a:t>Are there any questions? </a:t>
            </a:r>
            <a:endParaRPr lang="en-US"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17</a:t>
            </a:fld>
            <a:endParaRPr lang="ko-KR" altLang="en-US"/>
          </a:p>
        </p:txBody>
      </p:sp>
    </p:spTree>
    <p:extLst>
      <p:ext uri="{BB962C8B-B14F-4D97-AF65-F5344CB8AC3E}">
        <p14:creationId xmlns:p14="http://schemas.microsoft.com/office/powerpoint/2010/main" val="1900143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fontScale="92500" lnSpcReduction="10000"/>
          </a:bodyPr>
          <a:lstStyle/>
          <a:p>
            <a:pPr marL="0" marR="0" indent="0" rtl="0" latinLnBrk="0">
              <a:spcBef>
                <a:spcPts val="0"/>
              </a:spcBef>
              <a:spcAft>
                <a:spcPts val="0"/>
              </a:spcAft>
            </a:pPr>
            <a:r>
              <a:rPr lang="en-US" sz="1400" b="1" dirty="0">
                <a:solidFill>
                  <a:srgbClr val="2D2E2D"/>
                </a:solidFill>
                <a:effectLst/>
                <a:latin typeface="Arial" panose="020B0604020202020204" pitchFamily="34" charset="0"/>
                <a:ea typeface="맑은 고딕" panose="020B0503020000020004" pitchFamily="34" charset="-127"/>
                <a:cs typeface="Arial" panose="020B0604020202020204" pitchFamily="34" charset="0"/>
              </a:rPr>
              <a:t>The Client</a:t>
            </a:r>
            <a:endParaRPr lang="en-US" sz="1200" dirty="0">
              <a:solidFill>
                <a:srgbClr val="2D2E2D"/>
              </a:solidFill>
              <a:effectLst/>
              <a:latin typeface="Arial" panose="020B0604020202020204" pitchFamily="34" charset="0"/>
              <a:ea typeface="맑은 고딕" panose="020B0503020000020004" pitchFamily="34" charset="-127"/>
              <a:cs typeface="Arial" panose="020B0604020202020204" pitchFamily="34" charset="0"/>
            </a:endParaRPr>
          </a:p>
          <a:p>
            <a:pPr marL="0" marR="0" indent="0" rtl="0" latinLnBrk="0">
              <a:spcBef>
                <a:spcPts val="0"/>
              </a:spcBef>
              <a:spcAft>
                <a:spcPts val="0"/>
              </a:spcAft>
            </a:pPr>
            <a:endParaRPr lang="en-US" sz="1200" dirty="0">
              <a:effectLst/>
            </a:endParaRPr>
          </a:p>
          <a:p>
            <a:pPr marL="0" marR="0" rtl="0" latinLnBrk="0">
              <a:lnSpc>
                <a:spcPct val="107000"/>
              </a:lnSpc>
              <a:spcBef>
                <a:spcPts val="0"/>
              </a:spcBef>
              <a:spcAft>
                <a:spcPts val="0"/>
              </a:spcAft>
            </a:pPr>
            <a:r>
              <a:rPr lang="en-US" sz="1400" b="1" dirty="0">
                <a:solidFill>
                  <a:srgbClr val="2D2E2D"/>
                </a:solidFill>
                <a:effectLst/>
                <a:latin typeface="맑은 고딕" panose="020B0503020000020004" pitchFamily="34" charset="-127"/>
                <a:ea typeface="맑은 고딕" panose="020B0503020000020004" pitchFamily="34" charset="-127"/>
              </a:rPr>
              <a:t>[NEXT 01 – Raptors] </a:t>
            </a:r>
            <a:endParaRPr lang="en-US" sz="1200" dirty="0">
              <a:effectLst/>
            </a:endParaRPr>
          </a:p>
          <a:p>
            <a:pPr marL="0" marR="0" rtl="0" latinLnBrk="0">
              <a:lnSpc>
                <a:spcPct val="107000"/>
              </a:lnSpc>
              <a:spcBef>
                <a:spcPts val="0"/>
              </a:spcBef>
              <a:spcAft>
                <a:spcPts val="0"/>
              </a:spcAft>
            </a:pPr>
            <a:r>
              <a:rPr lang="en-US" sz="1400" b="0" dirty="0">
                <a:solidFill>
                  <a:srgbClr val="000000"/>
                </a:solidFill>
                <a:effectLst/>
                <a:latin typeface="Arial" panose="020B0604020202020204" pitchFamily="34" charset="0"/>
                <a:ea typeface="맑은 고딕" panose="020B0503020000020004" pitchFamily="34" charset="-127"/>
                <a:cs typeface="Arial" panose="020B0604020202020204" pitchFamily="34" charset="0"/>
              </a:rPr>
              <a:t>Our client is Toronto Raptors, Currently the only Canadian NBA franchise. </a:t>
            </a:r>
            <a:r>
              <a:rPr lang="en-US" sz="1400" dirty="0">
                <a:solidFill>
                  <a:srgbClr val="000000"/>
                </a:solidFill>
                <a:effectLst/>
                <a:latin typeface="Arial" panose="020B0604020202020204" pitchFamily="34" charset="0"/>
                <a:cs typeface="Arial" panose="020B0604020202020204" pitchFamily="34" charset="0"/>
              </a:rPr>
              <a:t>The raptors finally became the champions for the first time in 2019.</a:t>
            </a:r>
            <a:br>
              <a:rPr lang="en-US" sz="1400" dirty="0">
                <a:solidFill>
                  <a:srgbClr val="000000"/>
                </a:solidFill>
                <a:effectLst/>
                <a:latin typeface="맑은 고딕" panose="020B0503020000020004" pitchFamily="34" charset="-127"/>
                <a:ea typeface="맑은 고딕" panose="020B0503020000020004" pitchFamily="34" charset="-127"/>
              </a:rPr>
            </a:br>
            <a:endParaRPr lang="en-US" sz="1400" dirty="0">
              <a:solidFill>
                <a:srgbClr val="000000"/>
              </a:solidFill>
              <a:effectLst/>
              <a:latin typeface="맑은 고딕" panose="020B0503020000020004" pitchFamily="34" charset="-127"/>
              <a:ea typeface="맑은 고딕" panose="020B0503020000020004" pitchFamily="34" charset="-127"/>
            </a:endParaRPr>
          </a:p>
          <a:p>
            <a:pPr marL="0" marR="0" indent="0" rtl="0" latinLnBrk="0">
              <a:spcBef>
                <a:spcPts val="0"/>
              </a:spcBef>
              <a:spcAft>
                <a:spcPts val="0"/>
              </a:spcAft>
            </a:pPr>
            <a:r>
              <a:rPr lang="en-US" sz="1400" b="1" dirty="0">
                <a:solidFill>
                  <a:srgbClr val="2D2E2D"/>
                </a:solidFill>
                <a:effectLst/>
                <a:latin typeface="맑은 고딕" panose="020B0503020000020004" pitchFamily="34" charset="-127"/>
                <a:ea typeface="맑은 고딕" panose="020B0503020000020004" pitchFamily="34" charset="-127"/>
              </a:rPr>
              <a:t>[NEXT 02 – Graph] </a:t>
            </a:r>
            <a:endParaRPr lang="en-US" sz="1200" dirty="0">
              <a:effectLst/>
            </a:endParaRPr>
          </a:p>
          <a:p>
            <a:pPr marL="0" marR="0" rtl="0" latinLnBrk="0">
              <a:lnSpc>
                <a:spcPct val="107000"/>
              </a:lnSpc>
              <a:spcBef>
                <a:spcPts val="0"/>
              </a:spcBef>
              <a:spcAft>
                <a:spcPts val="0"/>
              </a:spcAft>
            </a:pPr>
            <a:r>
              <a:rPr lang="en-US" sz="1400" dirty="0">
                <a:solidFill>
                  <a:srgbClr val="000000"/>
                </a:solidFill>
                <a:effectLst/>
                <a:latin typeface="Arial" panose="020B0604020202020204" pitchFamily="34" charset="0"/>
                <a:cs typeface="Arial" panose="020B0604020202020204" pitchFamily="34" charset="0"/>
              </a:rPr>
              <a:t>In the year 2020, The Toronto Raptors’ valuation was estimated to be 2.1 billion USD. This chart shows the Toronto Raptors’ wins for each season. Unfortunately, The team’s performance has been in decline since then.</a:t>
            </a:r>
            <a:r>
              <a:rPr lang="en-US" sz="1400" dirty="0">
                <a:solidFill>
                  <a:srgbClr val="000000"/>
                </a:solidFill>
                <a:effectLst/>
                <a:latin typeface="Arial" panose="020B0604020202020204" pitchFamily="34" charset="0"/>
              </a:rPr>
              <a:t> </a:t>
            </a:r>
          </a:p>
          <a:p>
            <a:pPr marL="0" marR="0" rtl="0" latinLnBrk="0">
              <a:lnSpc>
                <a:spcPct val="107000"/>
              </a:lnSpc>
              <a:spcBef>
                <a:spcPts val="0"/>
              </a:spcBef>
              <a:spcAft>
                <a:spcPts val="0"/>
              </a:spcAft>
            </a:pPr>
            <a:endParaRPr lang="en-US" sz="1200" dirty="0">
              <a:effectLst/>
            </a:endParaRPr>
          </a:p>
          <a:p>
            <a:pPr marL="0" marR="0" rtl="0" latinLnBrk="0">
              <a:lnSpc>
                <a:spcPct val="107000"/>
              </a:lnSpc>
              <a:spcBef>
                <a:spcPts val="0"/>
              </a:spcBef>
              <a:spcAft>
                <a:spcPts val="0"/>
              </a:spcAft>
            </a:pPr>
            <a:r>
              <a:rPr lang="en-US" sz="1400" b="1" dirty="0">
                <a:solidFill>
                  <a:srgbClr val="2D2E2D"/>
                </a:solidFill>
                <a:effectLst/>
                <a:latin typeface="맑은 고딕" panose="020B0503020000020004" pitchFamily="34" charset="-127"/>
                <a:ea typeface="맑은 고딕" panose="020B0503020000020004" pitchFamily="34" charset="-127"/>
              </a:rPr>
              <a:t>[NEXT 03 – GM] </a:t>
            </a:r>
            <a:endParaRPr lang="en-US" sz="1200" dirty="0">
              <a:effectLst/>
            </a:endParaRPr>
          </a:p>
          <a:p>
            <a:pPr marL="0" marR="0" rtl="0" latinLnBrk="0">
              <a:lnSpc>
                <a:spcPct val="107000"/>
              </a:lnSpc>
              <a:spcBef>
                <a:spcPts val="0"/>
              </a:spcBef>
              <a:spcAft>
                <a:spcPts val="0"/>
              </a:spcAft>
            </a:pPr>
            <a:r>
              <a:rPr lang="en-US" sz="1400" dirty="0">
                <a:solidFill>
                  <a:srgbClr val="000000"/>
                </a:solidFill>
                <a:effectLst/>
                <a:latin typeface="Arial" panose="020B0604020202020204" pitchFamily="34" charset="0"/>
                <a:cs typeface="Arial" panose="020B0604020202020204" pitchFamily="34" charset="0"/>
              </a:rPr>
              <a:t>The team’s General Manager is seeking recommendations on improving the team’s chances at another championship run while preserving the team’s long-term future. The stakeholders intend to either maintain or improve on the number of wins during the regular season while retaining the public interest in the team. </a:t>
            </a:r>
            <a:endParaRPr lang="en-US" sz="1400" dirty="0">
              <a:effectLst/>
              <a:latin typeface="Arial" panose="020B0604020202020204" pitchFamily="34" charset="0"/>
              <a:cs typeface="Arial" panose="020B0604020202020204" pitchFamily="34" charset="0"/>
            </a:endParaRPr>
          </a:p>
          <a:p>
            <a:pPr marL="0" marR="0" rtl="0" latinLnBrk="0">
              <a:lnSpc>
                <a:spcPct val="107000"/>
              </a:lnSpc>
              <a:spcBef>
                <a:spcPts val="0"/>
              </a:spcBef>
              <a:spcAft>
                <a:spcPts val="0"/>
              </a:spcAft>
            </a:pPr>
            <a:r>
              <a:rPr lang="en-US" sz="1400" dirty="0">
                <a:solidFill>
                  <a:srgbClr val="000000"/>
                </a:solidFill>
                <a:effectLst/>
                <a:latin typeface="Arial" panose="020B0604020202020204" pitchFamily="34" charset="0"/>
                <a:cs typeface="Arial" panose="020B0604020202020204" pitchFamily="34" charset="0"/>
              </a:rPr>
              <a:t> </a:t>
            </a:r>
            <a:endParaRPr lang="en-US" sz="1400" dirty="0">
              <a:effectLst/>
              <a:latin typeface="Arial" panose="020B0604020202020204" pitchFamily="34" charset="0"/>
              <a:cs typeface="Arial" panose="020B0604020202020204" pitchFamily="34" charset="0"/>
            </a:endParaRPr>
          </a:p>
          <a:p>
            <a:pPr marL="0" marR="0" indent="0" rtl="0" latinLnBrk="0">
              <a:spcBef>
                <a:spcPts val="0"/>
              </a:spcBef>
              <a:spcAft>
                <a:spcPts val="0"/>
              </a:spcAft>
            </a:pPr>
            <a:r>
              <a:rPr lang="en-US" sz="1400" b="1" dirty="0">
                <a:solidFill>
                  <a:srgbClr val="000000"/>
                </a:solidFill>
                <a:effectLst/>
                <a:latin typeface="Arial" panose="020B0604020202020204" pitchFamily="34" charset="0"/>
              </a:rPr>
              <a:t>[NEXT SLIDE] </a:t>
            </a:r>
            <a:endParaRPr lang="en-US" sz="1200" dirty="0">
              <a:effectLst/>
            </a:endParaRPr>
          </a:p>
          <a:p>
            <a:pPr latinLnBrk="0"/>
            <a:endParaRPr lang="ko-KR" altLang="en-US" sz="1400" dirty="0"/>
          </a:p>
        </p:txBody>
      </p:sp>
      <p:sp>
        <p:nvSpPr>
          <p:cNvPr id="4" name="슬라이드 번호 개체 틀 3"/>
          <p:cNvSpPr>
            <a:spLocks noGrp="1"/>
          </p:cNvSpPr>
          <p:nvPr>
            <p:ph type="sldNum" sz="quarter" idx="10"/>
          </p:nvPr>
        </p:nvSpPr>
        <p:spPr/>
        <p:txBody>
          <a:bodyPr/>
          <a:lstStyle/>
          <a:p>
            <a:fld id="{A5504B90-27FD-422C-8CC6-2AADAD122D08}" type="slidenum">
              <a:rPr lang="ko-KR" altLang="en-US" smtClean="0"/>
              <a:pPr/>
              <a:t>2</a:t>
            </a:fld>
            <a:endParaRPr lang="ko-KR" altLang="en-US"/>
          </a:p>
        </p:txBody>
      </p:sp>
    </p:spTree>
    <p:extLst>
      <p:ext uri="{BB962C8B-B14F-4D97-AF65-F5344CB8AC3E}">
        <p14:creationId xmlns:p14="http://schemas.microsoft.com/office/powerpoint/2010/main" val="726258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pPr marL="0" marR="0" latinLnBrk="0">
              <a:lnSpc>
                <a:spcPct val="115000"/>
              </a:lnSpc>
              <a:spcBef>
                <a:spcPts val="720"/>
              </a:spcBef>
              <a:spcAft>
                <a:spcPts val="0"/>
              </a:spcAft>
            </a:pPr>
            <a:r>
              <a:rPr lang="en-CA" sz="1400" dirty="0">
                <a:effectLst/>
                <a:latin typeface="Calibri" panose="020F0502020204030204" pitchFamily="34" charset="0"/>
                <a:ea typeface="Times New Roman" panose="02020603050405020304" pitchFamily="18" charset="0"/>
                <a:cs typeface="Calibri" panose="020F0502020204030204" pitchFamily="34" charset="0"/>
              </a:rPr>
              <a:t>We were seeking to identify what features affect team wins and predict how they can be improved through changes in the team’s roster. </a:t>
            </a:r>
            <a:endParaRPr lang="en-CA" sz="1400" dirty="0">
              <a:effectLst/>
              <a:latin typeface="Calibri" panose="020F0502020204030204" pitchFamily="34" charset="0"/>
              <a:ea typeface="Yu Mincho" panose="02020400000000000000" pitchFamily="18" charset="-128"/>
              <a:cs typeface="Times New Roman" panose="02020603050405020304" pitchFamily="18" charset="0"/>
            </a:endParaRPr>
          </a:p>
          <a:p>
            <a:pPr marL="0" marR="0" latinLnBrk="0">
              <a:lnSpc>
                <a:spcPct val="115000"/>
              </a:lnSpc>
              <a:spcBef>
                <a:spcPts val="720"/>
              </a:spcBef>
              <a:spcAft>
                <a:spcPts val="0"/>
              </a:spcAft>
            </a:pPr>
            <a:endParaRPr lang="en-CA" sz="1400" dirty="0">
              <a:effectLst/>
              <a:latin typeface="Calibri" panose="020F0502020204030204" pitchFamily="34" charset="0"/>
              <a:ea typeface="Times New Roman" panose="02020603050405020304" pitchFamily="18" charset="0"/>
              <a:cs typeface="Calibri" panose="020F0502020204030204" pitchFamily="34" charset="0"/>
            </a:endParaRPr>
          </a:p>
          <a:p>
            <a:pPr marL="0" marR="0" latinLnBrk="0">
              <a:lnSpc>
                <a:spcPct val="115000"/>
              </a:lnSpc>
              <a:spcBef>
                <a:spcPts val="720"/>
              </a:spcBef>
              <a:spcAft>
                <a:spcPts val="0"/>
              </a:spcAft>
            </a:pPr>
            <a:r>
              <a:rPr lang="en-CA" sz="1400" dirty="0">
                <a:effectLst/>
                <a:latin typeface="Calibri" panose="020F0502020204030204" pitchFamily="34" charset="0"/>
                <a:ea typeface="Times New Roman" panose="02020603050405020304" pitchFamily="18" charset="0"/>
                <a:cs typeface="Calibri" panose="020F0502020204030204" pitchFamily="34" charset="0"/>
              </a:rPr>
              <a:t>To attain the requirements outlined by the management, we had 2 objectives.</a:t>
            </a:r>
          </a:p>
          <a:p>
            <a:pPr marL="0" marR="0" latinLnBrk="0">
              <a:lnSpc>
                <a:spcPct val="115000"/>
              </a:lnSpc>
              <a:spcBef>
                <a:spcPts val="720"/>
              </a:spcBef>
              <a:spcAft>
                <a:spcPts val="0"/>
              </a:spcAft>
            </a:pPr>
            <a:endParaRPr lang="en-CA" sz="1400" dirty="0">
              <a:effectLst/>
              <a:latin typeface="Calibri" panose="020F0502020204030204" pitchFamily="34" charset="0"/>
              <a:ea typeface="Times New Roman" panose="02020603050405020304" pitchFamily="18" charset="0"/>
              <a:cs typeface="Calibri" panose="020F0502020204030204" pitchFamily="34" charset="0"/>
            </a:endParaRPr>
          </a:p>
          <a:p>
            <a:pPr marL="0" marR="0" lvl="0" indent="0" algn="l" defTabSz="995690" rtl="0" eaLnBrk="1" fontAlgn="auto" latinLnBrk="0" hangingPunct="1">
              <a:lnSpc>
                <a:spcPct val="115000"/>
              </a:lnSpc>
              <a:spcBef>
                <a:spcPts val="720"/>
              </a:spcBef>
              <a:spcAft>
                <a:spcPts val="0"/>
              </a:spcAft>
              <a:buClrTx/>
              <a:buSzTx/>
              <a:buFontTx/>
              <a:buNone/>
              <a:tabLst/>
              <a:defRPr/>
            </a:pPr>
            <a:r>
              <a:rPr lang="en-US" sz="1400" b="1" dirty="0">
                <a:solidFill>
                  <a:srgbClr val="000000"/>
                </a:solidFill>
                <a:effectLst/>
                <a:latin typeface="Arial" panose="020B0604020202020204" pitchFamily="34" charset="0"/>
              </a:rPr>
              <a:t>[NEXT – Primary Objective]</a:t>
            </a:r>
          </a:p>
          <a:p>
            <a:pPr marL="0" marR="0" lvl="0" indent="0" algn="l" defTabSz="995690" rtl="0" eaLnBrk="1" fontAlgn="auto" latinLnBrk="0" hangingPunct="1">
              <a:lnSpc>
                <a:spcPct val="115000"/>
              </a:lnSpc>
              <a:spcBef>
                <a:spcPts val="720"/>
              </a:spcBef>
              <a:spcAft>
                <a:spcPts val="0"/>
              </a:spcAft>
              <a:buClrTx/>
              <a:buSzTx/>
              <a:buFontTx/>
              <a:buNone/>
              <a:tabLst/>
              <a:defRPr/>
            </a:pPr>
            <a:endParaRPr lang="en-CA" sz="1400" dirty="0">
              <a:effectLst/>
              <a:latin typeface="Calibri" panose="020F0502020204030204" pitchFamily="34" charset="0"/>
              <a:ea typeface="Times New Roman" panose="02020603050405020304" pitchFamily="18" charset="0"/>
              <a:cs typeface="Calibri" panose="020F0502020204030204" pitchFamily="34" charset="0"/>
            </a:endParaRPr>
          </a:p>
          <a:p>
            <a:pPr marL="0" marR="0" lvl="0" indent="0" algn="l" defTabSz="995690" rtl="0" eaLnBrk="1" fontAlgn="auto" latinLnBrk="0" hangingPunct="1">
              <a:lnSpc>
                <a:spcPct val="115000"/>
              </a:lnSpc>
              <a:spcBef>
                <a:spcPts val="720"/>
              </a:spcBef>
              <a:spcAft>
                <a:spcPts val="0"/>
              </a:spcAft>
              <a:buClrTx/>
              <a:buSzTx/>
              <a:buFontTx/>
              <a:buNone/>
              <a:tabLst/>
              <a:defRPr/>
            </a:pPr>
            <a:r>
              <a:rPr lang="en-CA" sz="1400" dirty="0">
                <a:effectLst/>
                <a:latin typeface="Calibri" panose="020F0502020204030204" pitchFamily="34" charset="0"/>
                <a:ea typeface="Times New Roman" panose="02020603050405020304" pitchFamily="18" charset="0"/>
                <a:cs typeface="Calibri" panose="020F0502020204030204" pitchFamily="34" charset="0"/>
              </a:rPr>
              <a:t>The primary objective was to recognize which features are important to the Toronto Raptors team to produce more wins in the regular season.</a:t>
            </a:r>
          </a:p>
          <a:p>
            <a:pPr marL="0" marR="0" lvl="0" indent="0" algn="l" defTabSz="995690" rtl="0" eaLnBrk="1" fontAlgn="auto" latinLnBrk="0" hangingPunct="1">
              <a:lnSpc>
                <a:spcPct val="115000"/>
              </a:lnSpc>
              <a:spcBef>
                <a:spcPts val="720"/>
              </a:spcBef>
              <a:spcAft>
                <a:spcPts val="0"/>
              </a:spcAft>
              <a:buClrTx/>
              <a:buSzTx/>
              <a:buFontTx/>
              <a:buNone/>
              <a:tabLst/>
              <a:defRPr/>
            </a:pPr>
            <a:endParaRPr lang="en-CA" sz="1400" dirty="0">
              <a:effectLst/>
              <a:latin typeface="Calibri" panose="020F0502020204030204" pitchFamily="34" charset="0"/>
              <a:ea typeface="Yu Mincho" panose="02020400000000000000" pitchFamily="18" charset="-128"/>
              <a:cs typeface="Calibri" panose="020F0502020204030204" pitchFamily="34" charset="0"/>
            </a:endParaRPr>
          </a:p>
          <a:p>
            <a:pPr marL="0" marR="0" lvl="0" indent="0" algn="l" defTabSz="995690" rtl="0" eaLnBrk="1" fontAlgn="auto" latinLnBrk="0" hangingPunct="1">
              <a:lnSpc>
                <a:spcPct val="115000"/>
              </a:lnSpc>
              <a:spcBef>
                <a:spcPts val="720"/>
              </a:spcBef>
              <a:spcAft>
                <a:spcPts val="0"/>
              </a:spcAft>
              <a:buClrTx/>
              <a:buSzTx/>
              <a:buFontTx/>
              <a:buNone/>
              <a:tabLst/>
              <a:defRPr/>
            </a:pPr>
            <a:r>
              <a:rPr lang="en-US" sz="1400" b="1" dirty="0">
                <a:solidFill>
                  <a:srgbClr val="000000"/>
                </a:solidFill>
                <a:effectLst/>
                <a:latin typeface="Arial" panose="020B0604020202020204" pitchFamily="34" charset="0"/>
              </a:rPr>
              <a:t>[NEXT – Second Objective]</a:t>
            </a:r>
          </a:p>
          <a:p>
            <a:pPr marL="0" marR="0" lvl="0" indent="0" algn="l" defTabSz="995690" rtl="0" eaLnBrk="1" fontAlgn="auto" latinLnBrk="0" hangingPunct="1">
              <a:lnSpc>
                <a:spcPct val="115000"/>
              </a:lnSpc>
              <a:spcBef>
                <a:spcPts val="720"/>
              </a:spcBef>
              <a:spcAft>
                <a:spcPts val="0"/>
              </a:spcAft>
              <a:buClrTx/>
              <a:buSzTx/>
              <a:buFontTx/>
              <a:buNone/>
              <a:tabLst/>
              <a:defRPr/>
            </a:pPr>
            <a:endParaRPr lang="en-US" sz="1400" b="1" dirty="0">
              <a:solidFill>
                <a:srgbClr val="000000"/>
              </a:solidFill>
              <a:effectLst/>
              <a:latin typeface="Arial" panose="020B0604020202020204" pitchFamily="34" charset="0"/>
              <a:ea typeface="Times New Roman" panose="02020603050405020304" pitchFamily="18" charset="0"/>
              <a:cs typeface="Calibri" panose="020F0502020204030204" pitchFamily="34" charset="0"/>
            </a:endParaRPr>
          </a:p>
          <a:p>
            <a:pPr marL="0" marR="0" lvl="0" indent="0" algn="l" defTabSz="995690" rtl="0" eaLnBrk="1" fontAlgn="auto" latinLnBrk="0" hangingPunct="1">
              <a:lnSpc>
                <a:spcPct val="115000"/>
              </a:lnSpc>
              <a:spcBef>
                <a:spcPts val="720"/>
              </a:spcBef>
              <a:spcAft>
                <a:spcPts val="0"/>
              </a:spcAft>
              <a:buClrTx/>
              <a:buSzTx/>
              <a:buFontTx/>
              <a:buNone/>
              <a:tabLst/>
              <a:defRPr/>
            </a:pPr>
            <a:r>
              <a:rPr lang="en-CA" sz="1400" dirty="0">
                <a:effectLst/>
                <a:latin typeface="Calibri" panose="020F0502020204030204" pitchFamily="34" charset="0"/>
                <a:ea typeface="Times New Roman" panose="02020603050405020304" pitchFamily="18" charset="0"/>
                <a:cs typeface="Calibri" panose="020F0502020204030204" pitchFamily="34" charset="0"/>
              </a:rPr>
              <a:t>The secondary objective was to review team players’ performance-to-cost effectiveness.</a:t>
            </a:r>
            <a:endParaRPr lang="en-CA" sz="1400" dirty="0">
              <a:effectLst/>
              <a:latin typeface="Calibri" panose="020F0502020204030204" pitchFamily="34" charset="0"/>
              <a:ea typeface="Yu Mincho" panose="02020400000000000000" pitchFamily="18" charset="-128"/>
              <a:cs typeface="Times New Roman" panose="02020603050405020304" pitchFamily="18" charset="0"/>
            </a:endParaRPr>
          </a:p>
          <a:p>
            <a:pPr marL="0" marR="0" latinLnBrk="0">
              <a:lnSpc>
                <a:spcPct val="115000"/>
              </a:lnSpc>
              <a:spcBef>
                <a:spcPts val="720"/>
              </a:spcBef>
              <a:spcAft>
                <a:spcPts val="0"/>
              </a:spcAft>
            </a:pPr>
            <a:endParaRPr lang="en-CA" sz="1400" dirty="0">
              <a:effectLst/>
              <a:latin typeface="Calibri" panose="020F0502020204030204" pitchFamily="34" charset="0"/>
              <a:ea typeface="Times New Roman" panose="02020603050405020304" pitchFamily="18" charset="0"/>
              <a:cs typeface="Calibri" panose="020F0502020204030204" pitchFamily="34" charset="0"/>
            </a:endParaRPr>
          </a:p>
          <a:p>
            <a:pPr marL="0" marR="0" rtl="0" latinLnBrk="0">
              <a:spcBef>
                <a:spcPts val="0"/>
              </a:spcBef>
              <a:spcAft>
                <a:spcPts val="0"/>
              </a:spcAft>
            </a:pPr>
            <a:endParaRPr lang="en-US" sz="1400" dirty="0">
              <a:solidFill>
                <a:srgbClr val="000000"/>
              </a:solidFill>
              <a:effectLst/>
              <a:latin typeface="Arial" panose="020B0604020202020204" pitchFamily="34" charset="0"/>
            </a:endParaRPr>
          </a:p>
          <a:p>
            <a:pPr marL="0" marR="0" lvl="0" indent="0" algn="l" defTabSz="995690" rtl="0" eaLnBrk="1" fontAlgn="auto" latinLnBrk="0" hangingPunct="1">
              <a:lnSpc>
                <a:spcPct val="100000"/>
              </a:lnSpc>
              <a:spcBef>
                <a:spcPts val="0"/>
              </a:spcBef>
              <a:spcAft>
                <a:spcPts val="0"/>
              </a:spcAft>
              <a:buClrTx/>
              <a:buSzTx/>
              <a:buFontTx/>
              <a:buNone/>
              <a:tabLst/>
              <a:defRPr/>
            </a:pPr>
            <a:r>
              <a:rPr lang="en-US" sz="1400" b="1" dirty="0">
                <a:solidFill>
                  <a:srgbClr val="000000"/>
                </a:solidFill>
                <a:effectLst/>
                <a:latin typeface="Arial" panose="020B0604020202020204" pitchFamily="34" charset="0"/>
              </a:rPr>
              <a:t>[NEXT SLIDE] </a:t>
            </a:r>
            <a:endParaRPr lang="en-US" sz="1200" dirty="0">
              <a:effectLst/>
            </a:endParaRPr>
          </a:p>
          <a:p>
            <a:pPr marL="0" marR="0" rtl="0" latinLnBrk="0">
              <a:spcBef>
                <a:spcPts val="0"/>
              </a:spcBef>
              <a:spcAft>
                <a:spcPts val="0"/>
              </a:spcAft>
            </a:pPr>
            <a:endParaRPr lang="en-US" sz="1400" dirty="0">
              <a:solidFill>
                <a:srgbClr val="000000"/>
              </a:solidFill>
              <a:effectLst/>
              <a:latin typeface="Arial" panose="020B0604020202020204" pitchFamily="34" charset="0"/>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3</a:t>
            </a:fld>
            <a:endParaRPr lang="ko-KR" altLang="en-US"/>
          </a:p>
        </p:txBody>
      </p:sp>
    </p:spTree>
    <p:extLst>
      <p:ext uri="{BB962C8B-B14F-4D97-AF65-F5344CB8AC3E}">
        <p14:creationId xmlns:p14="http://schemas.microsoft.com/office/powerpoint/2010/main" val="15051744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62500" lnSpcReduction="20000"/>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effectLst/>
                <a:latin typeface="+mn-lt"/>
                <a:ea typeface="Calibri" panose="020F0502020204030204" pitchFamily="34" charset="0"/>
                <a:cs typeface="Calibri" panose="020F0502020204030204" pitchFamily="34" charset="0"/>
              </a:rPr>
              <a:t>In the cumbersome-multistep data collection process, we have used multiple sources.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2000" dirty="0">
              <a:effectLst/>
              <a:latin typeface="+mn-lt"/>
              <a:ea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400" b="1" dirty="0">
                <a:solidFill>
                  <a:srgbClr val="2D2E2D"/>
                </a:solidFill>
                <a:latin typeface="+mn-lt"/>
                <a:cs typeface="Calibri" panose="020F0502020204030204" pitchFamily="34" charset="0"/>
              </a:rPr>
              <a:t>[NEXT 01 – Player Game Logs]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dirty="0" err="1">
                <a:effectLst/>
                <a:latin typeface="+mn-lt"/>
                <a:ea typeface="Calibri" panose="020F0502020204030204" pitchFamily="34" charset="0"/>
                <a:cs typeface="Calibri" panose="020F0502020204030204" pitchFamily="34" charset="0"/>
              </a:rPr>
              <a:t>nba_api</a:t>
            </a:r>
            <a:r>
              <a:rPr lang="en-US" sz="2000" dirty="0">
                <a:effectLst/>
                <a:latin typeface="+mn-lt"/>
                <a:ea typeface="Calibri" panose="020F0502020204030204" pitchFamily="34" charset="0"/>
                <a:cs typeface="Calibri" panose="020F0502020204030204" pitchFamily="34" charset="0"/>
              </a:rPr>
              <a:t> is an API client library for Python requesting the data through </a:t>
            </a:r>
            <a:r>
              <a:rPr lang="en-US" sz="2000" u="none" dirty="0">
                <a:solidFill>
                  <a:srgbClr val="0563C1"/>
                </a:solidFill>
                <a:effectLst/>
                <a:latin typeface="+mn-lt"/>
                <a:ea typeface="Calibri" panose="020F0502020204030204" pitchFamily="34" charset="0"/>
                <a:cs typeface="Calibri" panose="020F0502020204030204" pitchFamily="34" charset="0"/>
                <a:hlinkClick r:id="rId3"/>
              </a:rPr>
              <a:t>stats.nba.com</a:t>
            </a:r>
            <a:r>
              <a:rPr lang="en-US" sz="2000" dirty="0">
                <a:effectLst/>
                <a:latin typeface="+mn-lt"/>
                <a:ea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dirty="0">
                <a:effectLst/>
                <a:latin typeface="+mn-lt"/>
                <a:ea typeface="Calibri" panose="020F0502020204030204" pitchFamily="34" charset="0"/>
                <a:cs typeface="Calibri" panose="020F0502020204030204" pitchFamily="34" charset="0"/>
              </a:rPr>
              <a:t>Endpoint </a:t>
            </a:r>
            <a:r>
              <a:rPr lang="en-US" sz="2000" i="0" dirty="0" err="1">
                <a:effectLst/>
                <a:latin typeface="+mn-lt"/>
                <a:ea typeface="Calibri" panose="020F0502020204030204" pitchFamily="34" charset="0"/>
                <a:cs typeface="Calibri" panose="020F0502020204030204" pitchFamily="34" charset="0"/>
              </a:rPr>
              <a:t>playergamelogs</a:t>
            </a:r>
            <a:r>
              <a:rPr lang="en-US" sz="2000" i="0" dirty="0">
                <a:effectLst/>
                <a:latin typeface="+mn-lt"/>
                <a:ea typeface="Calibri" panose="020F0502020204030204" pitchFamily="34" charset="0"/>
                <a:cs typeface="Calibri" panose="020F0502020204030204" pitchFamily="34" charset="0"/>
              </a:rPr>
              <a:t> fetches player statistics for each game. </a:t>
            </a:r>
            <a:r>
              <a:rPr lang="en-CA" sz="2000" dirty="0">
                <a:effectLst/>
                <a:latin typeface="Calibri" panose="020F0502020204030204" pitchFamily="34" charset="0"/>
                <a:ea typeface="Times New Roman" panose="02020603050405020304" pitchFamily="18" charset="0"/>
                <a:cs typeface="Calibri" panose="020F0502020204030204" pitchFamily="34" charset="0"/>
              </a:rPr>
              <a:t>To closely represent the players of the current era, the scope of this analysis was to focus on the data from 2005 to 2020. </a:t>
            </a:r>
            <a:r>
              <a:rPr lang="en-US" sz="2000" i="0" dirty="0">
                <a:effectLst/>
                <a:latin typeface="+mn-lt"/>
                <a:ea typeface="Calibri" panose="020F0502020204030204" pitchFamily="34" charset="0"/>
                <a:cs typeface="Calibri" panose="020F0502020204030204" pitchFamily="34" charset="0"/>
              </a:rPr>
              <a:t>This dataset consists of more than 450k </a:t>
            </a:r>
            <a:r>
              <a:rPr lang="en-US" altLang="ko-KR" sz="2000" i="0" kern="1200" dirty="0">
                <a:solidFill>
                  <a:schemeClr val="tx1"/>
                </a:solidFill>
                <a:latin typeface="+mn-lt"/>
                <a:ea typeface="+mn-ea"/>
                <a:cs typeface="Calibri" panose="020F0502020204030204" pitchFamily="34" charset="0"/>
              </a:rPr>
              <a:t>rows and 34 features.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2000" dirty="0">
              <a:effectLst/>
              <a:latin typeface="+mn-lt"/>
              <a:ea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b="1" dirty="0">
                <a:solidFill>
                  <a:srgbClr val="2D2E2D"/>
                </a:solidFill>
                <a:latin typeface="+mn-lt"/>
                <a:cs typeface="Calibri" panose="020F0502020204030204" pitchFamily="34" charset="0"/>
              </a:rPr>
              <a:t>[NEXT 02 – Player Game Logs Chart]</a:t>
            </a: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2000" dirty="0">
                <a:effectLst/>
                <a:latin typeface="+mn-lt"/>
                <a:ea typeface="Calibri" panose="020F0502020204030204" pitchFamily="34" charset="0"/>
                <a:cs typeface="Calibri" panose="020F0502020204030204" pitchFamily="34" charset="0"/>
              </a:rPr>
              <a:t>This chart shows the data for Kyle Lowry for the game that happened on August 12</a:t>
            </a:r>
            <a:r>
              <a:rPr lang="en-US" sz="2000" baseline="30000" dirty="0">
                <a:effectLst/>
                <a:latin typeface="+mn-lt"/>
                <a:ea typeface="Calibri" panose="020F0502020204030204" pitchFamily="34" charset="0"/>
                <a:cs typeface="Calibri" panose="020F0502020204030204" pitchFamily="34" charset="0"/>
              </a:rPr>
              <a:t>th</a:t>
            </a:r>
            <a:r>
              <a:rPr lang="en-US" sz="2000" dirty="0">
                <a:effectLst/>
                <a:latin typeface="+mn-lt"/>
                <a:ea typeface="Calibri" panose="020F0502020204030204" pitchFamily="34" charset="0"/>
                <a:cs typeface="Calibri" panose="020F0502020204030204" pitchFamily="34" charset="0"/>
              </a:rPr>
              <a:t>, 2020.</a:t>
            </a:r>
            <a:endParaRPr lang="en-US" sz="2000" dirty="0">
              <a:solidFill>
                <a:srgbClr val="2D2E2D"/>
              </a:solidFill>
              <a:latin typeface="+mn-lt"/>
              <a:cs typeface="Calibri" panose="020F0502020204030204" pitchFamily="34" charset="0"/>
            </a:endParaRPr>
          </a:p>
          <a:p>
            <a:pPr marL="0" marR="0" lvl="0" indent="0" algn="l" rtl="0">
              <a:lnSpc>
                <a:spcPct val="100000"/>
              </a:lnSpc>
              <a:spcBef>
                <a:spcPts val="0"/>
              </a:spcBef>
              <a:spcAft>
                <a:spcPts val="0"/>
              </a:spcAft>
              <a:buClr>
                <a:srgbClr val="000000"/>
              </a:buClr>
              <a:buSzPts val="1400"/>
              <a:buFont typeface="Arial"/>
              <a:buNone/>
            </a:pPr>
            <a:r>
              <a:rPr lang="en-US" sz="1400" dirty="0">
                <a:solidFill>
                  <a:srgbClr val="2D2E2D"/>
                </a:solidFill>
                <a:latin typeface="+mn-lt"/>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latin typeface="+mn-lt"/>
                <a:cs typeface="Calibri" panose="020F0502020204030204" pitchFamily="34" charset="0"/>
              </a:rPr>
              <a:t>[NEXT 03 – Player salaries]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b="0" dirty="0">
                <a:solidFill>
                  <a:srgbClr val="2D2E2D"/>
                </a:solidFill>
                <a:latin typeface="+mn-lt"/>
                <a:cs typeface="Calibri" panose="020F0502020204030204" pitchFamily="34" charset="0"/>
              </a:rPr>
              <a:t>Salary data was drawn from ESPN and </a:t>
            </a:r>
            <a:r>
              <a:rPr lang="en-US" sz="1800" b="0" dirty="0" err="1">
                <a:solidFill>
                  <a:srgbClr val="2D2E2D"/>
                </a:solidFill>
                <a:latin typeface="+mn-lt"/>
                <a:cs typeface="Calibri" panose="020F0502020204030204" pitchFamily="34" charset="0"/>
              </a:rPr>
              <a:t>HoopsHype</a:t>
            </a:r>
            <a:r>
              <a:rPr lang="en-US" sz="1800" b="0" dirty="0">
                <a:solidFill>
                  <a:srgbClr val="2D2E2D"/>
                </a:solidFill>
                <a:latin typeface="+mn-lt"/>
                <a:cs typeface="Calibri" panose="020F0502020204030204" pitchFamily="34" charset="0"/>
              </a:rPr>
              <a:t> websites using web scraping for currently active 489 NBA players.</a:t>
            </a:r>
            <a:r>
              <a:rPr lang="en-US" sz="1800" b="0" i="0" u="none" strike="noStrike" cap="none" dirty="0">
                <a:solidFill>
                  <a:schemeClr val="dk1"/>
                </a:solidFill>
                <a:latin typeface="+mn-lt"/>
                <a:cs typeface="Calibri" panose="020F0502020204030204" pitchFamily="34" charset="0"/>
                <a:sym typeface="Arial"/>
              </a:rPr>
              <a:t>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solidFill>
                  <a:srgbClr val="2D2E2D"/>
                </a:solidFill>
                <a:latin typeface="+mn-lt"/>
                <a:cs typeface="Calibri" panose="020F0502020204030204" pitchFamily="34" charset="0"/>
              </a:rPr>
              <a:t>We can relate this dataset to the </a:t>
            </a:r>
            <a:r>
              <a:rPr lang="en-US" sz="1800" dirty="0" err="1">
                <a:solidFill>
                  <a:srgbClr val="2D2E2D"/>
                </a:solidFill>
                <a:latin typeface="+mn-lt"/>
                <a:cs typeface="Calibri" panose="020F0502020204030204" pitchFamily="34" charset="0"/>
              </a:rPr>
              <a:t>Playergamelogs</a:t>
            </a:r>
            <a:r>
              <a:rPr lang="en-US" sz="1800" dirty="0">
                <a:solidFill>
                  <a:srgbClr val="2D2E2D"/>
                </a:solidFill>
                <a:latin typeface="+mn-lt"/>
                <a:cs typeface="Calibri" panose="020F0502020204030204" pitchFamily="34" charset="0"/>
              </a:rPr>
              <a:t> using the Player name and the Season year.</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800" dirty="0">
              <a:solidFill>
                <a:srgbClr val="2D2E2D"/>
              </a:solidFill>
              <a:latin typeface="+mn-lt"/>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b="1" dirty="0">
                <a:solidFill>
                  <a:srgbClr val="2D2E2D"/>
                </a:solidFill>
                <a:latin typeface="+mn-lt"/>
                <a:cs typeface="Calibri" panose="020F0502020204030204" pitchFamily="34" charset="0"/>
              </a:rPr>
              <a:t>[NEXT 04 – Player salaries Chart]</a:t>
            </a: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1800" dirty="0">
                <a:effectLst/>
                <a:latin typeface="+mn-lt"/>
                <a:ea typeface="Calibri" panose="020F0502020204030204" pitchFamily="34" charset="0"/>
                <a:cs typeface="Calibri" panose="020F0502020204030204" pitchFamily="34" charset="0"/>
              </a:rPr>
              <a:t>The highlighted section shows the salaries Kyle Lowry made on the team for last 6 seasons.</a:t>
            </a:r>
            <a:endParaRPr lang="en-US" sz="1800" dirty="0">
              <a:solidFill>
                <a:srgbClr val="2D2E2D"/>
              </a:solidFill>
              <a:latin typeface="+mn-lt"/>
              <a:cs typeface="Calibri" panose="020F0502020204030204" pitchFamily="34" charset="0"/>
            </a:endParaRPr>
          </a:p>
          <a:p>
            <a:pPr marL="0" marR="0" lvl="0" indent="0" algn="l" rtl="0" latinLnBrk="0">
              <a:lnSpc>
                <a:spcPct val="100000"/>
              </a:lnSpc>
              <a:spcBef>
                <a:spcPts val="0"/>
              </a:spcBef>
              <a:spcAft>
                <a:spcPts val="0"/>
              </a:spcAft>
              <a:buClr>
                <a:srgbClr val="000000"/>
              </a:buClr>
              <a:buSzPts val="1400"/>
              <a:buFont typeface="Arial"/>
              <a:buNone/>
            </a:pPr>
            <a:endParaRPr lang="en-US" sz="1400" b="1"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400" b="1" dirty="0">
                <a:solidFill>
                  <a:srgbClr val="2D2E2D"/>
                </a:solidFill>
              </a:rPr>
              <a:t>[Next speaker handoff - Cindy]</a:t>
            </a:r>
          </a:p>
          <a:p>
            <a:pPr marL="0" lvl="0" indent="0" algn="l" rtl="0" latinLnBrk="0">
              <a:lnSpc>
                <a:spcPct val="100000"/>
              </a:lnSpc>
              <a:spcBef>
                <a:spcPts val="0"/>
              </a:spcBef>
              <a:spcAft>
                <a:spcPts val="0"/>
              </a:spcAft>
              <a:buSzPts val="1400"/>
              <a:buNone/>
            </a:pPr>
            <a:endParaRPr lang="en-US" sz="14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mn-lt"/>
                <a:ea typeface="Arial"/>
                <a:cs typeface="Calibri" panose="020F0502020204030204" pitchFamily="34" charset="0"/>
                <a:sym typeface="Arial"/>
              </a:rPr>
              <a:t>[NEXT SLIDE] </a:t>
            </a:r>
            <a:endParaRPr lang="en-US" sz="2000" dirty="0">
              <a:latin typeface="+mn-lt"/>
              <a:cs typeface="Calibri" panose="020F0502020204030204" pitchFamily="34" charset="0"/>
            </a:endParaRPr>
          </a:p>
          <a:p>
            <a:pPr marL="0" lvl="0" indent="0" algn="l" rtl="0">
              <a:lnSpc>
                <a:spcPct val="100000"/>
              </a:lnSpc>
              <a:spcBef>
                <a:spcPts val="0"/>
              </a:spcBef>
              <a:spcAft>
                <a:spcPts val="0"/>
              </a:spcAft>
              <a:buSzPts val="1400"/>
              <a:buNone/>
            </a:pPr>
            <a:endParaRPr lang="en-US" sz="2000" dirty="0">
              <a:latin typeface="+mn-lt"/>
              <a:cs typeface="Calibri" panose="020F0502020204030204" pitchFamily="34" charset="0"/>
            </a:endParaRPr>
          </a:p>
          <a:p>
            <a:endParaRPr lang="en-CA" sz="2000" dirty="0">
              <a:latin typeface="+mn-lt"/>
              <a:cs typeface="Calibri" panose="020F0502020204030204" pitchFamily="34" charset="0"/>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4</a:t>
            </a:fld>
            <a:endParaRPr lang="ko-KR" altLang="en-US"/>
          </a:p>
        </p:txBody>
      </p:sp>
    </p:spTree>
    <p:extLst>
      <p:ext uri="{BB962C8B-B14F-4D97-AF65-F5344CB8AC3E}">
        <p14:creationId xmlns:p14="http://schemas.microsoft.com/office/powerpoint/2010/main" val="3122283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speaker - Cindy]</a:t>
            </a:r>
          </a:p>
          <a:p>
            <a:pPr marL="0" marR="0" lvl="0" indent="0" algn="l" rtl="0" latinLnBrk="0">
              <a:lnSpc>
                <a:spcPct val="100000"/>
              </a:lnSpc>
              <a:spcBef>
                <a:spcPts val="0"/>
              </a:spcBef>
              <a:spcAft>
                <a:spcPts val="0"/>
              </a:spcAft>
              <a:buClr>
                <a:srgbClr val="000000"/>
              </a:buClr>
              <a:buSzPts val="1400"/>
              <a:buFont typeface="Arial"/>
              <a:buNone/>
            </a:pPr>
            <a:endParaRPr lang="en-US" sz="1400" b="1" dirty="0">
              <a:solidFill>
                <a:srgbClr val="2D2E2D"/>
              </a:solidFill>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dirty="0">
                <a:solidFill>
                  <a:srgbClr val="2D2E2D"/>
                </a:solidFill>
              </a:rPr>
              <a:t>Let’s talk about who scored the most points in the last 3 seasons.</a:t>
            </a:r>
          </a:p>
          <a:p>
            <a:pPr marL="0" marR="0" lvl="0" indent="0" algn="l" rtl="0" latinLnBrk="0">
              <a:lnSpc>
                <a:spcPct val="100000"/>
              </a:lnSpc>
              <a:spcBef>
                <a:spcPts val="0"/>
              </a:spcBef>
              <a:spcAft>
                <a:spcPts val="0"/>
              </a:spcAft>
              <a:buClr>
                <a:srgbClr val="000000"/>
              </a:buClr>
              <a:buSzPts val="1400"/>
              <a:buFont typeface="Arial"/>
              <a:buNone/>
            </a:pPr>
            <a:endParaRPr lang="en-US" sz="1400" b="0" i="0" u="none" strike="noStrike" cap="none" dirty="0">
              <a:solidFill>
                <a:schemeClr val="dk1"/>
              </a:solidFill>
              <a:latin typeface="Arial"/>
              <a:ea typeface="Arial"/>
              <a:cs typeface="Arial"/>
              <a:sym typeface="Arial"/>
            </a:endParaRPr>
          </a:p>
          <a:p>
            <a:pPr marL="0" marR="0" lvl="0" indent="0" algn="l" rtl="0" latinLnBrk="0">
              <a:lnSpc>
                <a:spcPct val="100000"/>
              </a:lnSpc>
              <a:spcBef>
                <a:spcPts val="0"/>
              </a:spcBef>
              <a:spcAft>
                <a:spcPts val="0"/>
              </a:spcAft>
              <a:buClr>
                <a:srgbClr val="000000"/>
              </a:buClr>
              <a:buSzPts val="1400"/>
              <a:buFont typeface="Arial"/>
              <a:buNone/>
            </a:pPr>
            <a:r>
              <a:rPr lang="en-US" sz="1400" b="1" dirty="0">
                <a:solidFill>
                  <a:srgbClr val="2D2E2D"/>
                </a:solidFill>
              </a:rPr>
              <a:t>[NEXT 01 – Graph] </a:t>
            </a: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dirty="0">
                <a:solidFill>
                  <a:srgbClr val="2D2E2D"/>
                </a:solidFill>
              </a:rPr>
              <a:t>In this graph, it shows the top 10 players and their points. The horizontal axis is the total points scored in the last 3 seasons. The vertical axis is the player names.</a:t>
            </a: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We only reviewed the players who scored at least 100 points in both Regular and Playoffs. The different color on the stack bar is for the different seasons. The darker color indicates the recent season vs lighter color for older seasons. Some players may have contracts with Raptors for only one season, we will see only one color on the stack bar. </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02 – DeMar] </a:t>
            </a: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In 2017-18 season, DeMar was No. 1 with 2067 points. </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03 – Kawhi] </a:t>
            </a: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In 2018-19 season, Kawhi had the highest score with 2328 points. </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04 – Pascal] </a:t>
            </a: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In 2019-20 season, Pascal Ranked No. 1 with 1558 points.</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05 – Kyle] </a:t>
            </a: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In all 3 seasons, Kyle scored the highest points and followed by Pascal. </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400" b="1" dirty="0">
                <a:solidFill>
                  <a:srgbClr val="2D2E2D"/>
                </a:solidFill>
              </a:rPr>
              <a:t>[Next speaker handoff - Bhavika]</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Arial"/>
                <a:ea typeface="Arial"/>
                <a:cs typeface="Arial"/>
                <a:sym typeface="Arial"/>
              </a:rPr>
              <a:t>[NEXT SLIDE] </a:t>
            </a:r>
            <a:endParaRPr lang="en-US" sz="1400"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5</a:t>
            </a:fld>
            <a:endParaRPr lang="ko-KR" altLang="en-US"/>
          </a:p>
        </p:txBody>
      </p:sp>
    </p:spTree>
    <p:extLst>
      <p:ext uri="{BB962C8B-B14F-4D97-AF65-F5344CB8AC3E}">
        <p14:creationId xmlns:p14="http://schemas.microsoft.com/office/powerpoint/2010/main" val="4622355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5000" lnSpcReduction="20000"/>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b="1" dirty="0">
                <a:solidFill>
                  <a:srgbClr val="2D2E2D"/>
                </a:solidFill>
              </a:rPr>
              <a:t>[Next speaker - Bhavika]</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800" dirty="0">
              <a:effectLst/>
              <a:latin typeface="+mn-lt"/>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effectLst/>
                <a:latin typeface="+mn-lt"/>
                <a:ea typeface="Calibri" panose="020F0502020204030204" pitchFamily="34" charset="0"/>
                <a:cs typeface="Times New Roman" panose="02020603050405020304" pitchFamily="18" charset="0"/>
              </a:rPr>
              <a:t>The Data Analysis was done in 2 phases for the 2 objectives outlined.</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800" dirty="0">
              <a:effectLst/>
              <a:latin typeface="+mn-lt"/>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b="1" dirty="0">
                <a:solidFill>
                  <a:srgbClr val="2D2E2D"/>
                </a:solidFill>
                <a:latin typeface="+mn-lt"/>
              </a:rPr>
              <a:t>[NEXT 01]</a:t>
            </a:r>
            <a:endParaRPr lang="en-CA" sz="1800" dirty="0">
              <a:effectLst/>
              <a:latin typeface="+mn-lt"/>
              <a:ea typeface="Times New Roman" panose="02020603050405020304" pitchFamily="18" charset="0"/>
              <a:cs typeface="Calibri" panose="020F0502020204030204" pitchFamily="34" charset="0"/>
            </a:endParaRPr>
          </a:p>
          <a:p>
            <a:pPr latinLnBrk="0">
              <a:lnSpc>
                <a:spcPct val="115000"/>
              </a:lnSpc>
              <a:spcBef>
                <a:spcPts val="500"/>
              </a:spcBef>
              <a:spcAft>
                <a:spcPts val="1000"/>
              </a:spcAft>
            </a:pPr>
            <a:r>
              <a:rPr lang="en-CA" sz="1800" dirty="0">
                <a:effectLst/>
                <a:latin typeface="Calibri" panose="020F0502020204030204" pitchFamily="34" charset="0"/>
                <a:ea typeface="Yu Mincho" panose="02020400000000000000" pitchFamily="18" charset="-128"/>
                <a:cs typeface="Calibri" panose="020F0502020204030204" pitchFamily="34" charset="0"/>
              </a:rPr>
              <a:t>For Phase 1, we identified the most important features for Toronto Raptors to win.</a:t>
            </a:r>
            <a:endParaRPr lang="en-CA" sz="1800" dirty="0">
              <a:effectLst/>
              <a:latin typeface="Calibri" panose="020F0502020204030204" pitchFamily="34" charset="0"/>
              <a:ea typeface="Yu Mincho" panose="02020400000000000000" pitchFamily="18" charset="-128"/>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2400" dirty="0">
              <a:effectLst/>
              <a:latin typeface="+mn-lt"/>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400" b="1" dirty="0">
                <a:solidFill>
                  <a:srgbClr val="2D2E2D"/>
                </a:solidFill>
                <a:latin typeface="+mn-lt"/>
              </a:rPr>
              <a:t>[NEXT 02] </a:t>
            </a:r>
          </a:p>
          <a:p>
            <a:pPr marL="0" marR="0" lvl="0" indent="0" algn="l" defTabSz="995690" rtl="0" eaLnBrk="1" fontAlgn="auto" latinLnBrk="0" hangingPunct="1">
              <a:lnSpc>
                <a:spcPct val="115000"/>
              </a:lnSpc>
              <a:spcBef>
                <a:spcPts val="500"/>
              </a:spcBef>
              <a:spcAft>
                <a:spcPts val="1000"/>
              </a:spcAft>
              <a:buClrTx/>
              <a:buSzTx/>
              <a:buFontTx/>
              <a:buNone/>
              <a:tabLst/>
              <a:defRPr/>
            </a:pPr>
            <a:r>
              <a:rPr lang="en-CA" sz="1800" dirty="0">
                <a:effectLst/>
                <a:latin typeface="Calibri" panose="020F0502020204030204" pitchFamily="34" charset="0"/>
                <a:ea typeface="Yu Mincho" panose="02020400000000000000" pitchFamily="18" charset="-128"/>
                <a:cs typeface="Calibri" panose="020F0502020204030204" pitchFamily="34" charset="0"/>
              </a:rPr>
              <a:t>The data was gathered through the </a:t>
            </a:r>
            <a:r>
              <a:rPr lang="en-CA" sz="1800" dirty="0" err="1">
                <a:effectLst/>
                <a:latin typeface="Calibri" panose="020F0502020204030204" pitchFamily="34" charset="0"/>
                <a:ea typeface="Yu Mincho" panose="02020400000000000000" pitchFamily="18" charset="-128"/>
                <a:cs typeface="Calibri" panose="020F0502020204030204" pitchFamily="34" charset="0"/>
              </a:rPr>
              <a:t>nba_api</a:t>
            </a:r>
            <a:r>
              <a:rPr lang="en-CA" sz="1800" dirty="0">
                <a:effectLst/>
                <a:latin typeface="Calibri" panose="020F0502020204030204" pitchFamily="34" charset="0"/>
                <a:ea typeface="Yu Mincho" panose="02020400000000000000" pitchFamily="18" charset="-128"/>
                <a:cs typeface="Calibri" panose="020F0502020204030204" pitchFamily="34" charset="0"/>
              </a:rPr>
              <a:t> using the endpoint </a:t>
            </a:r>
            <a:r>
              <a:rPr lang="en-CA" sz="1800" dirty="0" err="1">
                <a:effectLst/>
                <a:latin typeface="Calibri" panose="020F0502020204030204" pitchFamily="34" charset="0"/>
                <a:ea typeface="Yu Mincho" panose="02020400000000000000" pitchFamily="18" charset="-128"/>
                <a:cs typeface="Calibri" panose="020F0502020204030204" pitchFamily="34" charset="0"/>
              </a:rPr>
              <a:t>PlayerGameLogs</a:t>
            </a:r>
            <a:r>
              <a:rPr lang="en-CA" sz="1800" dirty="0">
                <a:effectLst/>
                <a:latin typeface="Calibri" panose="020F0502020204030204" pitchFamily="34" charset="0"/>
                <a:ea typeface="Yu Mincho" panose="02020400000000000000" pitchFamily="18" charset="-128"/>
                <a:cs typeface="Calibri" panose="020F0502020204030204" pitchFamily="34" charset="0"/>
              </a:rPr>
              <a:t>. New features were added.</a:t>
            </a:r>
            <a:endParaRPr lang="en-CA" sz="1800" dirty="0">
              <a:effectLst/>
              <a:latin typeface="Calibri" panose="020F0502020204030204" pitchFamily="34" charset="0"/>
              <a:ea typeface="Yu Mincho" panose="02020400000000000000" pitchFamily="18" charset="-128"/>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2400" dirty="0">
              <a:effectLst/>
              <a:latin typeface="+mn-lt"/>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400" b="1" dirty="0">
                <a:solidFill>
                  <a:srgbClr val="2D2E2D"/>
                </a:solidFill>
                <a:latin typeface="+mn-lt"/>
              </a:rPr>
              <a:t>[NEXT 03] </a:t>
            </a: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CA" sz="1600" dirty="0">
                <a:effectLst/>
                <a:latin typeface="Calibri" panose="020F0502020204030204" pitchFamily="34" charset="0"/>
                <a:ea typeface="Yu Mincho" panose="02020400000000000000" pitchFamily="18" charset="-128"/>
                <a:cs typeface="Calibri" panose="020F0502020204030204" pitchFamily="34" charset="0"/>
              </a:rPr>
              <a:t>Additional features were appended to enhance the data. Advanced stats were calculated to distinguish player utilization and effectiveness. We selected 2 advanced statistics:  </a:t>
            </a:r>
            <a:r>
              <a:rPr lang="en-CA" sz="1600" dirty="0">
                <a:effectLst/>
                <a:latin typeface="Calibri" panose="020F0502020204030204" pitchFamily="34" charset="0"/>
                <a:ea typeface="Yu Mincho" panose="02020400000000000000" pitchFamily="18" charset="-128"/>
                <a:cs typeface="Times New Roman" panose="02020603050405020304" pitchFamily="18" charset="0"/>
              </a:rPr>
              <a:t>PER and PIE. Data was filtered to use Toronto Raptors only. Irrelevant features were removed.</a:t>
            </a: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endParaRPr lang="en-US" sz="1600" b="1" dirty="0">
              <a:solidFill>
                <a:srgbClr val="2D2E2D"/>
              </a:solidFill>
              <a:latin typeface="+mn-lt"/>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600" b="1" dirty="0">
                <a:solidFill>
                  <a:srgbClr val="2D2E2D"/>
                </a:solidFill>
                <a:latin typeface="+mn-lt"/>
              </a:rPr>
              <a:t>[NEXT 04] </a:t>
            </a:r>
            <a:endParaRPr lang="en-US" sz="1600" b="0" dirty="0">
              <a:solidFill>
                <a:srgbClr val="2D2E2D"/>
              </a:solidFill>
              <a:latin typeface="+mn-lt"/>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600" b="0" dirty="0">
                <a:solidFill>
                  <a:srgbClr val="2D2E2D"/>
                </a:solidFill>
                <a:latin typeface="+mn-lt"/>
              </a:rPr>
              <a:t>Next up, we defined the target variable, prepared data by season type, Dropped strongly correlated features. </a:t>
            </a: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endParaRPr lang="en-US" sz="1600" b="0" dirty="0">
              <a:solidFill>
                <a:srgbClr val="2D2E2D"/>
              </a:solidFill>
              <a:latin typeface="+mn-lt"/>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600" b="1" dirty="0">
                <a:solidFill>
                  <a:srgbClr val="2D2E2D"/>
                </a:solidFill>
                <a:latin typeface="+mn-lt"/>
              </a:rPr>
              <a:t>[NEXT 05] </a:t>
            </a:r>
            <a:endParaRPr lang="en-US" sz="1600" b="0" dirty="0">
              <a:solidFill>
                <a:srgbClr val="2D2E2D"/>
              </a:solidFill>
              <a:latin typeface="+mn-lt"/>
            </a:endParaRPr>
          </a:p>
          <a:p>
            <a:pPr marL="0" marR="0" lvl="0" indent="0" algn="l" rtl="0" latinLnBrk="0">
              <a:lnSpc>
                <a:spcPct val="100000"/>
              </a:lnSpc>
              <a:spcBef>
                <a:spcPts val="0"/>
              </a:spcBef>
              <a:spcAft>
                <a:spcPts val="0"/>
              </a:spcAft>
              <a:buClr>
                <a:srgbClr val="000000"/>
              </a:buClr>
              <a:buSzPts val="1400"/>
              <a:buFont typeface="Arial"/>
              <a:buNone/>
            </a:pPr>
            <a:r>
              <a:rPr lang="en-US" sz="1600" b="0" dirty="0">
                <a:solidFill>
                  <a:srgbClr val="2D2E2D"/>
                </a:solidFill>
              </a:rPr>
              <a:t>Finally, we developed different models, identified Top 3 important features for winning, Compared the performances of the models and selected the best one.</a:t>
            </a:r>
          </a:p>
          <a:p>
            <a:pPr marL="0" marR="0" lvl="0" indent="0" algn="l" rtl="0" latinLnBrk="0">
              <a:lnSpc>
                <a:spcPct val="100000"/>
              </a:lnSpc>
              <a:spcBef>
                <a:spcPts val="0"/>
              </a:spcBef>
              <a:spcAft>
                <a:spcPts val="0"/>
              </a:spcAft>
              <a:buClr>
                <a:srgbClr val="000000"/>
              </a:buClr>
              <a:buSzPts val="1400"/>
              <a:buFont typeface="Arial"/>
              <a:buNone/>
            </a:pPr>
            <a:endParaRPr lang="en-US" sz="1600" b="0"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600" b="1" dirty="0">
                <a:solidFill>
                  <a:srgbClr val="2D2E2D"/>
                </a:solidFill>
              </a:rPr>
              <a:t>[Next speaker handoff - Cindy]</a:t>
            </a:r>
          </a:p>
          <a:p>
            <a:pPr marL="0" marR="0" lvl="0" indent="0" algn="l" rtl="0" latinLnBrk="0">
              <a:lnSpc>
                <a:spcPct val="100000"/>
              </a:lnSpc>
              <a:spcBef>
                <a:spcPts val="0"/>
              </a:spcBef>
              <a:spcAft>
                <a:spcPts val="0"/>
              </a:spcAft>
              <a:buClr>
                <a:srgbClr val="000000"/>
              </a:buClr>
              <a:buSzPts val="1400"/>
              <a:buFont typeface="Arial"/>
              <a:buNone/>
            </a:pPr>
            <a:endParaRPr lang="en-US" sz="1600" dirty="0">
              <a:solidFill>
                <a:srgbClr val="2D2E2D"/>
              </a:solidFill>
              <a:latin typeface="+mn-lt"/>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600" b="1" i="0" u="none" strike="noStrike" cap="none" dirty="0">
                <a:solidFill>
                  <a:schemeClr val="dk1"/>
                </a:solidFill>
                <a:latin typeface="+mn-lt"/>
                <a:ea typeface="Arial"/>
                <a:cs typeface="Arial"/>
                <a:sym typeface="Arial"/>
              </a:rPr>
              <a:t>[NEXT SLIDE] </a:t>
            </a:r>
            <a:endParaRPr lang="en-US" sz="2400" dirty="0">
              <a:latin typeface="+mn-lt"/>
            </a:endParaRPr>
          </a:p>
          <a:p>
            <a:pPr marL="0" lvl="0" indent="0" algn="l" rtl="0" latinLnBrk="0">
              <a:lnSpc>
                <a:spcPct val="100000"/>
              </a:lnSpc>
              <a:spcBef>
                <a:spcPts val="0"/>
              </a:spcBef>
              <a:spcAft>
                <a:spcPts val="0"/>
              </a:spcAft>
              <a:buSzPts val="1400"/>
              <a:buNone/>
            </a:pPr>
            <a:endParaRPr lang="en-US" sz="2400" dirty="0">
              <a:latin typeface="+mn-lt"/>
            </a:endParaRPr>
          </a:p>
          <a:p>
            <a:pPr latinLnBrk="0"/>
            <a:endParaRPr lang="en-CA" sz="2400" dirty="0">
              <a:latin typeface="+mn-lt"/>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6</a:t>
            </a:fld>
            <a:endParaRPr lang="ko-KR" altLang="en-US"/>
          </a:p>
        </p:txBody>
      </p:sp>
    </p:spTree>
    <p:extLst>
      <p:ext uri="{BB962C8B-B14F-4D97-AF65-F5344CB8AC3E}">
        <p14:creationId xmlns:p14="http://schemas.microsoft.com/office/powerpoint/2010/main" val="41798973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5000" lnSpcReduction="20000"/>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speaker - Cindy]</a:t>
            </a:r>
          </a:p>
          <a:p>
            <a:pPr marL="0" latinLnBrk="0"/>
            <a:endParaRPr lang="en-US" sz="1400" baseline="0" dirty="0">
              <a:latin typeface="+mn-lt"/>
            </a:endParaRPr>
          </a:p>
          <a:p>
            <a:pPr marL="0" latinLnBrk="0"/>
            <a:r>
              <a:rPr lang="en-US" sz="1400" baseline="0" dirty="0">
                <a:latin typeface="+mn-lt"/>
              </a:rPr>
              <a:t>I will continue to the Advanced Stats.</a:t>
            </a:r>
            <a:endParaRPr lang="en-US" sz="1400" dirty="0">
              <a:latin typeface="+mn-lt"/>
            </a:endParaRPr>
          </a:p>
          <a:p>
            <a:pPr marL="0" marR="0" lvl="0" indent="0" algn="l" rtl="0" latinLnBrk="0">
              <a:lnSpc>
                <a:spcPct val="100000"/>
              </a:lnSpc>
              <a:spcBef>
                <a:spcPts val="0"/>
              </a:spcBef>
              <a:spcAft>
                <a:spcPts val="0"/>
              </a:spcAft>
              <a:buClr>
                <a:srgbClr val="000000"/>
              </a:buClr>
              <a:buSzPts val="1400"/>
              <a:buFont typeface="Arial"/>
              <a:buNone/>
            </a:pPr>
            <a:endParaRPr lang="en-US" sz="1400" b="1" dirty="0">
              <a:solidFill>
                <a:srgbClr val="2D2E2D"/>
              </a:solidFill>
              <a:latin typeface="+mn-lt"/>
            </a:endParaRPr>
          </a:p>
          <a:p>
            <a:pPr marL="0" marR="0" lvl="0" indent="0" algn="l" rtl="0" latinLnBrk="0">
              <a:lnSpc>
                <a:spcPct val="100000"/>
              </a:lnSpc>
              <a:spcBef>
                <a:spcPts val="0"/>
              </a:spcBef>
              <a:spcAft>
                <a:spcPts val="0"/>
              </a:spcAft>
              <a:buClr>
                <a:srgbClr val="000000"/>
              </a:buClr>
              <a:buSzPts val="1400"/>
              <a:buFont typeface="Arial"/>
              <a:buNone/>
            </a:pPr>
            <a:r>
              <a:rPr lang="en-US" sz="1400" b="1" dirty="0">
                <a:solidFill>
                  <a:srgbClr val="2D2E2D"/>
                </a:solidFill>
                <a:latin typeface="+mn-lt"/>
              </a:rPr>
              <a:t>[NEXT 01 – The slide is to show the topic for our study - PER] </a:t>
            </a:r>
            <a:endParaRPr lang="en-US" sz="1400" dirty="0">
              <a:solidFill>
                <a:srgbClr val="2D2E2D"/>
              </a:solidFill>
              <a:latin typeface="+mn-lt"/>
            </a:endParaRPr>
          </a:p>
          <a:p>
            <a:pPr marL="0" marR="0" lvl="0" indent="0" algn="l" rtl="0" latinLnBrk="0">
              <a:lnSpc>
                <a:spcPct val="100000"/>
              </a:lnSpc>
              <a:spcBef>
                <a:spcPts val="0"/>
              </a:spcBef>
              <a:spcAft>
                <a:spcPts val="0"/>
              </a:spcAft>
              <a:buClr>
                <a:srgbClr val="000000"/>
              </a:buClr>
              <a:buSzPts val="1400"/>
              <a:buFont typeface="Arial" panose="020B0604020202020204" pitchFamily="34" charset="0"/>
              <a:buNone/>
            </a:pPr>
            <a:r>
              <a:rPr lang="en-US" sz="1400" dirty="0">
                <a:solidFill>
                  <a:srgbClr val="2D2E2D"/>
                </a:solidFill>
                <a:latin typeface="+mn-lt"/>
              </a:rPr>
              <a:t>First, we determined the most efficient players for Toronto Raptors in the season 2019-20. The Player Efficiency Rating (PER) was introduced in our analysis.</a:t>
            </a:r>
          </a:p>
          <a:p>
            <a:pPr marL="171450" marR="0" lvl="0" indent="-171450" algn="l" rtl="0" latinLnBrk="0">
              <a:lnSpc>
                <a:spcPct val="100000"/>
              </a:lnSpc>
              <a:spcBef>
                <a:spcPts val="0"/>
              </a:spcBef>
              <a:spcAft>
                <a:spcPts val="0"/>
              </a:spcAft>
              <a:buClr>
                <a:srgbClr val="000000"/>
              </a:buClr>
              <a:buSzPts val="1400"/>
              <a:buFont typeface="Arial" panose="020B0604020202020204" pitchFamily="34" charset="0"/>
              <a:buChar char="•"/>
            </a:pPr>
            <a:endParaRPr lang="en-US" sz="1400" dirty="0">
              <a:solidFill>
                <a:srgbClr val="2D2E2D"/>
              </a:solidFill>
              <a:latin typeface="+mn-lt"/>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r>
              <a:rPr lang="en-US" sz="1400" kern="1200" dirty="0">
                <a:solidFill>
                  <a:srgbClr val="2D2E2D"/>
                </a:solidFill>
                <a:latin typeface="+mn-lt"/>
                <a:ea typeface="+mn-ea"/>
                <a:cs typeface="+mn-cs"/>
              </a:rPr>
              <a:t>PER is </a:t>
            </a:r>
            <a:r>
              <a:rPr lang="en-US" sz="1400" u="none" kern="1200" dirty="0">
                <a:solidFill>
                  <a:srgbClr val="2D2E2D"/>
                </a:solidFill>
                <a:latin typeface="+mn-lt"/>
                <a:ea typeface="+mn-ea"/>
                <a:cs typeface="+mn-cs"/>
                <a:hlinkClick r:id="rId3" tooltip="John Hollinger">
                  <a:extLst>
                    <a:ext uri="{A12FA001-AC4F-418D-AE19-62706E023703}">
                      <ahyp:hlinkClr xmlns:ahyp="http://schemas.microsoft.com/office/drawing/2018/hyperlinkcolor" val="tx"/>
                    </a:ext>
                  </a:extLst>
                </a:hlinkClick>
              </a:rPr>
              <a:t>John </a:t>
            </a:r>
            <a:r>
              <a:rPr lang="en-US" sz="1400" u="none" kern="1200" dirty="0">
                <a:solidFill>
                  <a:srgbClr val="2D2E2D"/>
                </a:solidFill>
                <a:latin typeface="+mn-lt"/>
                <a:ea typeface="+mn-ea"/>
                <a:cs typeface="+mn-cs"/>
              </a:rPr>
              <a:t>Holl-</a:t>
            </a:r>
            <a:r>
              <a:rPr lang="en-US" sz="1400" u="none" kern="1200" dirty="0" err="1">
                <a:solidFill>
                  <a:srgbClr val="2D2E2D"/>
                </a:solidFill>
                <a:latin typeface="+mn-lt"/>
                <a:ea typeface="+mn-ea"/>
                <a:cs typeface="+mn-cs"/>
              </a:rPr>
              <a:t>ing</a:t>
            </a:r>
            <a:r>
              <a:rPr lang="en-US" sz="1400" u="none" kern="1200" dirty="0">
                <a:solidFill>
                  <a:srgbClr val="2D2E2D"/>
                </a:solidFill>
                <a:latin typeface="+mn-lt"/>
                <a:ea typeface="+mn-ea"/>
                <a:cs typeface="+mn-cs"/>
              </a:rPr>
              <a:t>-</a:t>
            </a:r>
            <a:r>
              <a:rPr lang="en-US" sz="1400" u="none" kern="1200" dirty="0" err="1">
                <a:solidFill>
                  <a:srgbClr val="2D2E2D"/>
                </a:solidFill>
                <a:latin typeface="+mn-lt"/>
                <a:ea typeface="+mn-ea"/>
                <a:cs typeface="+mn-cs"/>
              </a:rPr>
              <a:t>er's</a:t>
            </a:r>
            <a:r>
              <a:rPr lang="en-US" sz="1400" u="none" kern="1200" dirty="0">
                <a:solidFill>
                  <a:srgbClr val="2D2E2D"/>
                </a:solidFill>
                <a:latin typeface="+mn-lt"/>
                <a:ea typeface="+mn-ea"/>
                <a:cs typeface="+mn-cs"/>
              </a:rPr>
              <a:t> </a:t>
            </a:r>
            <a:r>
              <a:rPr lang="en-US" sz="1400" kern="1200" dirty="0">
                <a:solidFill>
                  <a:srgbClr val="2D2E2D"/>
                </a:solidFill>
                <a:latin typeface="+mn-lt"/>
                <a:ea typeface="+mn-ea"/>
                <a:cs typeface="+mn-cs"/>
              </a:rPr>
              <a:t>all-in-one basketball rating, which attempts to boil down all of a player's contributions into one number. Here is the formula.</a:t>
            </a:r>
            <a:endParaRPr lang="en-US" sz="1400" dirty="0">
              <a:solidFill>
                <a:srgbClr val="2D2E2D"/>
              </a:solidFill>
              <a:latin typeface="+mn-lt"/>
            </a:endParaRPr>
          </a:p>
          <a:p>
            <a:pPr marL="0" marR="0" lvl="0" indent="0" algn="l" rtl="0" latinLnBrk="0">
              <a:lnSpc>
                <a:spcPct val="100000"/>
              </a:lnSpc>
              <a:spcBef>
                <a:spcPts val="0"/>
              </a:spcBef>
              <a:spcAft>
                <a:spcPts val="0"/>
              </a:spcAft>
              <a:buClr>
                <a:srgbClr val="000000"/>
              </a:buClr>
              <a:buSzPts val="1400"/>
              <a:buFont typeface="Arial" panose="020B0604020202020204" pitchFamily="34" charset="0"/>
              <a:buNone/>
            </a:pPr>
            <a:endParaRPr lang="en-US" sz="1400" dirty="0">
              <a:solidFill>
                <a:srgbClr val="2D2E2D"/>
              </a:solidFill>
              <a:latin typeface="+mn-lt"/>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r>
              <a:rPr lang="en-US" sz="1400" b="1" dirty="0">
                <a:solidFill>
                  <a:srgbClr val="2D2E2D"/>
                </a:solidFill>
                <a:latin typeface="+mn-lt"/>
              </a:rPr>
              <a:t>[NEXT 02 – The slide is to show the formula] </a:t>
            </a:r>
            <a:endParaRPr lang="en-US" sz="1400" kern="1200" dirty="0">
              <a:solidFill>
                <a:srgbClr val="2D2E2D"/>
              </a:solidFill>
              <a:latin typeface="+mn-lt"/>
              <a:ea typeface="+mn-ea"/>
              <a:cs typeface="+mn-cs"/>
            </a:endParaRPr>
          </a:p>
          <a:p>
            <a:pPr marL="0" marR="0" lvl="0" indent="0" algn="l" rtl="0" latinLnBrk="0">
              <a:lnSpc>
                <a:spcPct val="100000"/>
              </a:lnSpc>
              <a:spcBef>
                <a:spcPts val="0"/>
              </a:spcBef>
              <a:spcAft>
                <a:spcPts val="0"/>
              </a:spcAft>
              <a:buClr>
                <a:srgbClr val="000000"/>
              </a:buClr>
              <a:buSzPts val="1400"/>
              <a:buFont typeface="Arial" panose="020B0604020202020204" pitchFamily="34" charset="0"/>
              <a:buNone/>
            </a:pPr>
            <a:r>
              <a:rPr lang="en-US" sz="2000" b="0" i="0" dirty="0">
                <a:solidFill>
                  <a:srgbClr val="202122"/>
                </a:solidFill>
                <a:effectLst/>
                <a:latin typeface="+mn-lt"/>
              </a:rPr>
              <a:t>PER takes into account accomplishments, such as field goals, free throws, 3-pointers, assists, rebounds, blocks and steals, and negative results, such as missed shots, turnovers and personal fouls. The formula adds positive stats and subtracts negative ones through a statistical point value system. The rating for each player is then adjusted to a per-minute basis.</a:t>
            </a:r>
          </a:p>
          <a:p>
            <a:pPr marL="171450" marR="0" lvl="0" indent="-171450" algn="l" rtl="0" latinLnBrk="0">
              <a:lnSpc>
                <a:spcPct val="100000"/>
              </a:lnSpc>
              <a:spcBef>
                <a:spcPts val="0"/>
              </a:spcBef>
              <a:spcAft>
                <a:spcPts val="0"/>
              </a:spcAft>
              <a:buClr>
                <a:srgbClr val="000000"/>
              </a:buClr>
              <a:buSzPts val="1400"/>
              <a:buFont typeface="Arial" panose="020B0604020202020204" pitchFamily="34" charset="0"/>
              <a:buChar char="•"/>
            </a:pPr>
            <a:endParaRPr lang="en-US" sz="2000" b="0" i="0" dirty="0">
              <a:solidFill>
                <a:srgbClr val="202122"/>
              </a:solidFill>
              <a:effectLst/>
              <a:latin typeface="+mn-lt"/>
            </a:endParaRPr>
          </a:p>
          <a:p>
            <a:pPr marL="0" marR="0" lvl="0" indent="0" algn="l" rtl="0" latinLnBrk="0">
              <a:lnSpc>
                <a:spcPct val="100000"/>
              </a:lnSpc>
              <a:spcBef>
                <a:spcPts val="0"/>
              </a:spcBef>
              <a:spcAft>
                <a:spcPts val="0"/>
              </a:spcAft>
              <a:buClr>
                <a:srgbClr val="000000"/>
              </a:buClr>
              <a:buSzPts val="1400"/>
              <a:buFont typeface="Arial" panose="020B0604020202020204" pitchFamily="34" charset="0"/>
              <a:buNone/>
            </a:pPr>
            <a:r>
              <a:rPr lang="en-US" sz="2000" b="0" i="0" dirty="0">
                <a:solidFill>
                  <a:srgbClr val="202122"/>
                </a:solidFill>
                <a:effectLst/>
                <a:latin typeface="+mn-lt"/>
              </a:rPr>
              <a:t>There are other PER formulas as well which may be different from the one we used.</a:t>
            </a:r>
          </a:p>
          <a:p>
            <a:pPr marL="0" marR="0" lvl="0" indent="0" algn="l" rtl="0" latinLnBrk="0">
              <a:lnSpc>
                <a:spcPct val="100000"/>
              </a:lnSpc>
              <a:spcBef>
                <a:spcPts val="0"/>
              </a:spcBef>
              <a:spcAft>
                <a:spcPts val="0"/>
              </a:spcAft>
              <a:buClr>
                <a:srgbClr val="000000"/>
              </a:buClr>
              <a:buSzPts val="1400"/>
              <a:buFont typeface="Arial" panose="020B0604020202020204" pitchFamily="34" charset="0"/>
              <a:buNone/>
            </a:pPr>
            <a:endParaRPr lang="en-US" sz="1400" dirty="0">
              <a:solidFill>
                <a:srgbClr val="2D2E2D"/>
              </a:solidFill>
              <a:latin typeface="+mn-lt"/>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r>
              <a:rPr lang="en-US" sz="1400" b="1" dirty="0">
                <a:solidFill>
                  <a:srgbClr val="2D2E2D"/>
                </a:solidFill>
                <a:latin typeface="+mn-lt"/>
              </a:rPr>
              <a:t>[NEXT 03 – Player Performance Graph] </a:t>
            </a:r>
          </a:p>
          <a:p>
            <a:pPr marL="0" marR="0" lvl="0" indent="0" algn="l" rtl="0" latinLnBrk="0">
              <a:lnSpc>
                <a:spcPct val="100000"/>
              </a:lnSpc>
              <a:spcBef>
                <a:spcPts val="0"/>
              </a:spcBef>
              <a:spcAft>
                <a:spcPts val="0"/>
              </a:spcAft>
              <a:buClr>
                <a:srgbClr val="000000"/>
              </a:buClr>
              <a:buSzPts val="1400"/>
              <a:buFont typeface="Arial" panose="020B0604020202020204" pitchFamily="34" charset="0"/>
              <a:buNone/>
            </a:pPr>
            <a:r>
              <a:rPr lang="en-US" sz="1400" dirty="0">
                <a:solidFill>
                  <a:srgbClr val="2D2E2D"/>
                </a:solidFill>
                <a:latin typeface="+mn-lt"/>
              </a:rPr>
              <a:t>This graph shows the top 10 Player Efficiency Rating for Toronto Raptors in the Season 2019-20. The vertical axis is the PER number for each player. </a:t>
            </a:r>
          </a:p>
          <a:p>
            <a:pPr marL="171450" marR="0" lvl="0" indent="-171450" algn="l" rtl="0" latinLnBrk="0">
              <a:lnSpc>
                <a:spcPct val="100000"/>
              </a:lnSpc>
              <a:spcBef>
                <a:spcPts val="0"/>
              </a:spcBef>
              <a:spcAft>
                <a:spcPts val="0"/>
              </a:spcAft>
              <a:buClr>
                <a:srgbClr val="000000"/>
              </a:buClr>
              <a:buSzPts val="1400"/>
              <a:buFont typeface="Arial" panose="020B0604020202020204" pitchFamily="34" charset="0"/>
              <a:buChar char="•"/>
            </a:pPr>
            <a:endParaRPr lang="en-US" sz="1400" kern="1200" dirty="0">
              <a:solidFill>
                <a:srgbClr val="2D2E2D"/>
              </a:solidFill>
              <a:latin typeface="+mn-lt"/>
              <a:ea typeface="+mn-ea"/>
              <a:cs typeface="+mn-cs"/>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r>
              <a:rPr lang="en-US" sz="1400" b="1" dirty="0">
                <a:solidFill>
                  <a:srgbClr val="2D2E2D"/>
                </a:solidFill>
                <a:latin typeface="+mn-lt"/>
              </a:rPr>
              <a:t>[NEXT 04 – Jersey] </a:t>
            </a:r>
            <a:endParaRPr lang="en-US" sz="1400" kern="1200" dirty="0">
              <a:solidFill>
                <a:srgbClr val="2D2E2D"/>
              </a:solidFill>
              <a:latin typeface="+mn-lt"/>
              <a:ea typeface="+mn-ea"/>
              <a:cs typeface="+mn-cs"/>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r>
              <a:rPr lang="en-US" sz="1400" kern="1200" dirty="0">
                <a:solidFill>
                  <a:srgbClr val="2D2E2D"/>
                </a:solidFill>
                <a:latin typeface="+mn-lt"/>
                <a:ea typeface="+mn-ea"/>
                <a:cs typeface="+mn-cs"/>
              </a:rPr>
              <a:t>The Jersey number is highlighted for each player under the photo. </a:t>
            </a: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endParaRPr lang="en-US" sz="1400" kern="1200" dirty="0">
              <a:solidFill>
                <a:srgbClr val="2D2E2D"/>
              </a:solidFill>
              <a:latin typeface="+mn-lt"/>
              <a:ea typeface="+mn-ea"/>
              <a:cs typeface="+mn-cs"/>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r>
              <a:rPr lang="en-US" sz="1400" b="1" dirty="0">
                <a:solidFill>
                  <a:srgbClr val="2D2E2D"/>
                </a:solidFill>
                <a:latin typeface="+mn-lt"/>
              </a:rPr>
              <a:t>[NEXT 05 – Serge] </a:t>
            </a: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r>
              <a:rPr lang="en-US" sz="1400" kern="1200" dirty="0">
                <a:solidFill>
                  <a:srgbClr val="2D2E2D"/>
                </a:solidFill>
                <a:latin typeface="+mn-lt"/>
                <a:ea typeface="+mn-ea"/>
                <a:cs typeface="+mn-cs"/>
              </a:rPr>
              <a:t>From the PER calculation, Serge ranked No.1 in the season 2019-20 with a value of 21.50.</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latin typeface="+mn-lt"/>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mn-lt"/>
                <a:ea typeface="Arial"/>
                <a:cs typeface="Arial"/>
                <a:sym typeface="Arial"/>
              </a:rPr>
              <a:t>[NEXT SLIDE] </a:t>
            </a: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endParaRPr lang="en-US" sz="1400" kern="1200" dirty="0">
              <a:solidFill>
                <a:srgbClr val="2D2E2D"/>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400" dirty="0">
              <a:latin typeface="+mn-lt"/>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7</a:t>
            </a:fld>
            <a:endParaRPr lang="ko-KR" altLang="en-US"/>
          </a:p>
        </p:txBody>
      </p:sp>
    </p:spTree>
    <p:extLst>
      <p:ext uri="{BB962C8B-B14F-4D97-AF65-F5344CB8AC3E}">
        <p14:creationId xmlns:p14="http://schemas.microsoft.com/office/powerpoint/2010/main" val="20911406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pPr marL="0" marR="0" lvl="0" indent="0" algn="l" rtl="0" latinLnBrk="0">
              <a:lnSpc>
                <a:spcPct val="100000"/>
              </a:lnSpc>
              <a:spcBef>
                <a:spcPts val="0"/>
              </a:spcBef>
              <a:spcAft>
                <a:spcPts val="0"/>
              </a:spcAft>
              <a:buClr>
                <a:srgbClr val="000000"/>
              </a:buClr>
              <a:buSzPts val="1400"/>
              <a:buFont typeface="Arial"/>
              <a:buNone/>
            </a:pPr>
            <a:r>
              <a:rPr lang="en-US" sz="1400" kern="1200" dirty="0">
                <a:solidFill>
                  <a:srgbClr val="2D2E2D"/>
                </a:solidFill>
                <a:latin typeface="+mn-lt"/>
                <a:ea typeface="+mn-ea"/>
                <a:cs typeface="+mn-cs"/>
              </a:rPr>
              <a:t>Next, </a:t>
            </a:r>
          </a:p>
          <a:p>
            <a:pPr marL="0" marR="0" lvl="0" indent="0" algn="l" rtl="0" latinLnBrk="0">
              <a:lnSpc>
                <a:spcPct val="100000"/>
              </a:lnSpc>
              <a:spcBef>
                <a:spcPts val="0"/>
              </a:spcBef>
              <a:spcAft>
                <a:spcPts val="0"/>
              </a:spcAft>
              <a:buClr>
                <a:srgbClr val="000000"/>
              </a:buClr>
              <a:buSzPts val="1400"/>
              <a:buFont typeface="Arial"/>
              <a:buNone/>
            </a:pPr>
            <a:endParaRPr lang="en-US" sz="1400" b="1" dirty="0">
              <a:solidFill>
                <a:srgbClr val="2D2E2D"/>
              </a:solidFill>
              <a:latin typeface="+mn-lt"/>
            </a:endParaRPr>
          </a:p>
          <a:p>
            <a:pPr marL="0" marR="0" lvl="0" indent="0" algn="l" rtl="0" latinLnBrk="0">
              <a:lnSpc>
                <a:spcPct val="100000"/>
              </a:lnSpc>
              <a:spcBef>
                <a:spcPts val="0"/>
              </a:spcBef>
              <a:spcAft>
                <a:spcPts val="0"/>
              </a:spcAft>
              <a:buClr>
                <a:srgbClr val="000000"/>
              </a:buClr>
              <a:buSzPts val="1400"/>
              <a:buFont typeface="Arial"/>
              <a:buNone/>
            </a:pPr>
            <a:r>
              <a:rPr lang="en-US" sz="1400" b="1" dirty="0">
                <a:solidFill>
                  <a:srgbClr val="2D2E2D"/>
                </a:solidFill>
                <a:latin typeface="+mn-lt"/>
              </a:rPr>
              <a:t>[NEXT 01 – The slide is to show the topic for our study - PIE] </a:t>
            </a: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r>
              <a:rPr lang="en-US" sz="1400" kern="1200" dirty="0">
                <a:solidFill>
                  <a:srgbClr val="2D2E2D"/>
                </a:solidFill>
                <a:latin typeface="+mn-lt"/>
                <a:ea typeface="+mn-ea"/>
                <a:cs typeface="+mn-cs"/>
              </a:rPr>
              <a:t>we calculated Player Impact Estimate (PIE) value. </a:t>
            </a:r>
            <a:r>
              <a:rPr lang="en-US" sz="2000" b="0" i="0" dirty="0">
                <a:solidFill>
                  <a:srgbClr val="111111"/>
                </a:solidFill>
                <a:effectLst/>
                <a:latin typeface="+mn-lt"/>
              </a:rPr>
              <a:t>The PIE formula compiles everything a single player does in a game -- points scored, rebounds, blocks, missed free throws etc. -- and weighs that number against the same stats generated by everyone in that same game.</a:t>
            </a:r>
          </a:p>
          <a:p>
            <a:pPr marL="0" marR="0" lvl="0" indent="0" algn="l" rtl="0" latinLnBrk="0">
              <a:lnSpc>
                <a:spcPct val="100000"/>
              </a:lnSpc>
              <a:spcBef>
                <a:spcPts val="0"/>
              </a:spcBef>
              <a:spcAft>
                <a:spcPts val="0"/>
              </a:spcAft>
              <a:buClr>
                <a:srgbClr val="000000"/>
              </a:buClr>
              <a:buSzPts val="1400"/>
              <a:buFont typeface="Arial"/>
              <a:buNone/>
            </a:pPr>
            <a:endParaRPr lang="en-US" sz="2000" b="1" dirty="0">
              <a:solidFill>
                <a:srgbClr val="2D2E2D"/>
              </a:solidFill>
              <a:latin typeface="+mn-lt"/>
            </a:endParaRPr>
          </a:p>
          <a:p>
            <a:pPr marL="0" marR="0" lvl="0" indent="0" algn="l" rtl="0" latinLnBrk="0">
              <a:lnSpc>
                <a:spcPct val="100000"/>
              </a:lnSpc>
              <a:spcBef>
                <a:spcPts val="0"/>
              </a:spcBef>
              <a:spcAft>
                <a:spcPts val="0"/>
              </a:spcAft>
              <a:buClr>
                <a:srgbClr val="000000"/>
              </a:buClr>
              <a:buSzPts val="1400"/>
              <a:buFont typeface="Arial"/>
              <a:buNone/>
            </a:pPr>
            <a:r>
              <a:rPr lang="en-US" sz="2000" b="1" dirty="0">
                <a:solidFill>
                  <a:srgbClr val="2D2E2D"/>
                </a:solidFill>
                <a:latin typeface="+mn-lt"/>
              </a:rPr>
              <a:t>[NEXT 02 – PIE Formula] </a:t>
            </a: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r>
              <a:rPr lang="en-US" sz="2000" b="0" i="0" kern="1200" dirty="0">
                <a:solidFill>
                  <a:srgbClr val="111111"/>
                </a:solidFill>
                <a:effectLst/>
                <a:latin typeface="+mn-lt"/>
                <a:ea typeface="+mn-ea"/>
                <a:cs typeface="+mn-cs"/>
              </a:rPr>
              <a:t>Here is the formula.</a:t>
            </a: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endParaRPr lang="en-US" sz="2000" b="0" i="0" dirty="0">
              <a:solidFill>
                <a:srgbClr val="111111"/>
              </a:solidFill>
              <a:effectLst/>
              <a:latin typeface="+mn-lt"/>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r>
              <a:rPr lang="en-CA" sz="1600" dirty="0">
                <a:effectLst/>
                <a:latin typeface="+mn-lt"/>
                <a:ea typeface="Yu Mincho" panose="02020400000000000000" pitchFamily="18" charset="-128"/>
                <a:cs typeface="Calibri" panose="020F0502020204030204" pitchFamily="34" charset="0"/>
              </a:rPr>
              <a:t>PIE is a metric to gauge a player's all-around contribution to the game.</a:t>
            </a:r>
            <a:r>
              <a:rPr lang="en-US" sz="2000" b="0" i="0" dirty="0">
                <a:solidFill>
                  <a:srgbClr val="0A0A0A"/>
                </a:solidFill>
                <a:effectLst/>
                <a:latin typeface="+mn-lt"/>
              </a:rPr>
              <a:t> It is a simple metric that gives an excellent indication of performance at both the team and player level.</a:t>
            </a: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endParaRPr lang="en-US" sz="2000" b="0" i="0" kern="1200" dirty="0">
              <a:solidFill>
                <a:srgbClr val="111111"/>
              </a:solidFill>
              <a:effectLst/>
              <a:latin typeface="+mn-lt"/>
              <a:ea typeface="+mn-ea"/>
              <a:cs typeface="+mn-cs"/>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r>
              <a:rPr lang="en-US" sz="2000" b="1" dirty="0">
                <a:solidFill>
                  <a:srgbClr val="2D2E2D"/>
                </a:solidFill>
                <a:latin typeface="+mn-lt"/>
              </a:rPr>
              <a:t>[NEXT 03 – Graph] </a:t>
            </a: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r>
              <a:rPr lang="en-US" sz="1400" dirty="0">
                <a:solidFill>
                  <a:srgbClr val="2D2E2D"/>
                </a:solidFill>
                <a:latin typeface="+mn-lt"/>
              </a:rPr>
              <a:t>This graph shows the top 10 </a:t>
            </a:r>
            <a:r>
              <a:rPr lang="en-US" sz="1400" kern="1200" dirty="0">
                <a:solidFill>
                  <a:srgbClr val="2D2E2D"/>
                </a:solidFill>
                <a:latin typeface="+mn-lt"/>
                <a:ea typeface="+mn-ea"/>
                <a:cs typeface="+mn-cs"/>
              </a:rPr>
              <a:t>Player Impact Estimate </a:t>
            </a:r>
            <a:r>
              <a:rPr lang="en-US" sz="1400" dirty="0">
                <a:solidFill>
                  <a:srgbClr val="2D2E2D"/>
                </a:solidFill>
                <a:latin typeface="+mn-lt"/>
              </a:rPr>
              <a:t>for Toronto Raptors in the Season 2019-20. </a:t>
            </a: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endParaRPr lang="en-US" sz="1400" b="0" i="0" kern="1200" dirty="0">
              <a:solidFill>
                <a:srgbClr val="111111"/>
              </a:solidFill>
              <a:effectLst/>
              <a:latin typeface="+mn-lt"/>
              <a:ea typeface="+mn-ea"/>
              <a:cs typeface="+mn-cs"/>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r>
              <a:rPr lang="en-US" sz="1400" b="1" dirty="0">
                <a:solidFill>
                  <a:srgbClr val="2D2E2D"/>
                </a:solidFill>
                <a:latin typeface="+mn-lt"/>
              </a:rPr>
              <a:t>[NEXT 04 - Kyle]</a:t>
            </a: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r>
              <a:rPr lang="en-US" sz="1400" dirty="0">
                <a:solidFill>
                  <a:srgbClr val="2D2E2D"/>
                </a:solidFill>
                <a:latin typeface="+mn-lt"/>
              </a:rPr>
              <a:t>From the chart, Kyle had the highest PIE with a value of 17.9.</a:t>
            </a:r>
            <a:r>
              <a:rPr lang="en-US" sz="1400" b="1" dirty="0">
                <a:solidFill>
                  <a:srgbClr val="2D2E2D"/>
                </a:solidFill>
                <a:latin typeface="+mn-lt"/>
              </a:rPr>
              <a:t> </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latin typeface="+mn-lt"/>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speaker handoff - Dennis]</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latin typeface="+mn-lt"/>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mn-lt"/>
                <a:ea typeface="Arial"/>
                <a:cs typeface="Arial"/>
                <a:sym typeface="Arial"/>
              </a:rPr>
              <a:t>[NEXT SLIDE]</a:t>
            </a:r>
            <a:endParaRPr lang="en-US" sz="1400" dirty="0">
              <a:latin typeface="+mn-lt"/>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8</a:t>
            </a:fld>
            <a:endParaRPr lang="ko-KR" altLang="en-US"/>
          </a:p>
        </p:txBody>
      </p:sp>
    </p:spTree>
    <p:extLst>
      <p:ext uri="{BB962C8B-B14F-4D97-AF65-F5344CB8AC3E}">
        <p14:creationId xmlns:p14="http://schemas.microsoft.com/office/powerpoint/2010/main" val="33541465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10000"/>
          </a:bodyPr>
          <a:lstStyle/>
          <a:p>
            <a:pPr marL="0" marR="0" lvl="0" indent="0" algn="l" defTabSz="995690" rtl="0" eaLnBrk="1" fontAlgn="auto" latinLnBrk="0" hangingPunct="1">
              <a:lnSpc>
                <a:spcPct val="100000"/>
              </a:lnSpc>
              <a:spcBef>
                <a:spcPts val="0"/>
              </a:spcBef>
              <a:spcAft>
                <a:spcPts val="0"/>
              </a:spcAft>
              <a:buClrTx/>
              <a:buSzPts val="1400"/>
              <a:buFontTx/>
              <a:buNone/>
              <a:tabLst/>
              <a:defRPr/>
            </a:pPr>
            <a:r>
              <a:rPr lang="en-US" sz="1800" b="1" dirty="0">
                <a:solidFill>
                  <a:srgbClr val="2D2E2D"/>
                </a:solidFill>
              </a:rPr>
              <a:t>[Next speaker - Dennis]</a:t>
            </a:r>
          </a:p>
          <a:p>
            <a:pPr marL="0" lvl="0" indent="0" algn="l" rtl="0" latinLnBrk="0">
              <a:lnSpc>
                <a:spcPct val="100000"/>
              </a:lnSpc>
              <a:spcBef>
                <a:spcPts val="0"/>
              </a:spcBef>
              <a:spcAft>
                <a:spcPts val="0"/>
              </a:spcAft>
              <a:buSzPts val="1400"/>
              <a:buNone/>
            </a:pPr>
            <a:endParaRPr lang="en-US" sz="1800" dirty="0"/>
          </a:p>
          <a:p>
            <a:pPr marL="0" lvl="0" indent="0" algn="l" rtl="0" latinLnBrk="0">
              <a:lnSpc>
                <a:spcPct val="100000"/>
              </a:lnSpc>
              <a:spcBef>
                <a:spcPts val="0"/>
              </a:spcBef>
              <a:spcAft>
                <a:spcPts val="0"/>
              </a:spcAft>
              <a:buSzPts val="1400"/>
              <a:buNone/>
            </a:pPr>
            <a:r>
              <a:rPr lang="en-US" sz="1800" dirty="0"/>
              <a:t>For our player analysis, we compared the performance of these 3 models (Logistic Regression, Decision Tree, Random Forest) to 4 metrics:</a:t>
            </a:r>
          </a:p>
          <a:p>
            <a:pPr marL="0" lvl="0" indent="0" algn="l" rtl="0" latinLnBrk="0">
              <a:lnSpc>
                <a:spcPct val="100000"/>
              </a:lnSpc>
              <a:spcBef>
                <a:spcPts val="0"/>
              </a:spcBef>
              <a:spcAft>
                <a:spcPts val="0"/>
              </a:spcAft>
              <a:buSzPts val="1400"/>
              <a:buNone/>
            </a:pPr>
            <a:endParaRPr lang="en-US" sz="1800" dirty="0"/>
          </a:p>
          <a:p>
            <a:pPr marL="0" lvl="0" indent="0" algn="l" rtl="0" latinLnBrk="0">
              <a:lnSpc>
                <a:spcPct val="100000"/>
              </a:lnSpc>
              <a:spcBef>
                <a:spcPts val="0"/>
              </a:spcBef>
              <a:spcAft>
                <a:spcPts val="0"/>
              </a:spcAft>
              <a:buSzPts val="1400"/>
              <a:buNone/>
            </a:pPr>
            <a:r>
              <a:rPr lang="en-US" sz="2000" b="1" i="0" u="none" strike="noStrike" cap="none" dirty="0">
                <a:solidFill>
                  <a:schemeClr val="dk1"/>
                </a:solidFill>
                <a:latin typeface="Arial"/>
                <a:ea typeface="Arial"/>
                <a:cs typeface="Arial"/>
                <a:sym typeface="Arial"/>
              </a:rPr>
              <a:t>[NEXT 01 - show graph]</a:t>
            </a:r>
            <a:endParaRPr lang="en-US" sz="1800" dirty="0"/>
          </a:p>
          <a:p>
            <a:pPr marL="0" lvl="0" indent="0" algn="l" rtl="0" latinLnBrk="0">
              <a:lnSpc>
                <a:spcPct val="100000"/>
              </a:lnSpc>
              <a:spcBef>
                <a:spcPts val="0"/>
              </a:spcBef>
              <a:spcAft>
                <a:spcPts val="0"/>
              </a:spcAft>
              <a:buSzPts val="1400"/>
              <a:buNone/>
            </a:pPr>
            <a:r>
              <a:rPr lang="en-US" sz="1800" dirty="0"/>
              <a:t>Accuracy –  How well the model make True predictions </a:t>
            </a:r>
          </a:p>
          <a:p>
            <a:pPr marL="0" lvl="0" indent="0" algn="l" rtl="0" latinLnBrk="0">
              <a:lnSpc>
                <a:spcPct val="100000"/>
              </a:lnSpc>
              <a:spcBef>
                <a:spcPts val="0"/>
              </a:spcBef>
              <a:spcAft>
                <a:spcPts val="0"/>
              </a:spcAft>
              <a:buSzPts val="1400"/>
              <a:buNone/>
            </a:pPr>
            <a:r>
              <a:rPr lang="en-US" sz="1800" dirty="0"/>
              <a:t>F1-Score -  How well the model make Negative predictions</a:t>
            </a:r>
          </a:p>
          <a:p>
            <a:pPr marL="0" lvl="0" indent="0" algn="l" rtl="0" latinLnBrk="0">
              <a:lnSpc>
                <a:spcPct val="100000"/>
              </a:lnSpc>
              <a:spcBef>
                <a:spcPts val="0"/>
              </a:spcBef>
              <a:spcAft>
                <a:spcPts val="0"/>
              </a:spcAft>
              <a:buSzPts val="1400"/>
              <a:buNone/>
            </a:pPr>
            <a:r>
              <a:rPr lang="en-US" sz="1800" dirty="0"/>
              <a:t>Sensitivity - The test of confirming True Positives. </a:t>
            </a:r>
          </a:p>
          <a:p>
            <a:pPr marL="0" lvl="0" indent="0" algn="l" rtl="0" latinLnBrk="0">
              <a:lnSpc>
                <a:spcPct val="100000"/>
              </a:lnSpc>
              <a:spcBef>
                <a:spcPts val="0"/>
              </a:spcBef>
              <a:spcAft>
                <a:spcPts val="0"/>
              </a:spcAft>
              <a:buSzPts val="1400"/>
              <a:buNone/>
            </a:pPr>
            <a:r>
              <a:rPr lang="en-US" sz="1800" dirty="0"/>
              <a:t>Specificity – The test of confirming True Negatives</a:t>
            </a:r>
          </a:p>
          <a:p>
            <a:pPr marL="0" lvl="0" indent="0" algn="l" rtl="0" latinLnBrk="0">
              <a:lnSpc>
                <a:spcPct val="100000"/>
              </a:lnSpc>
              <a:spcBef>
                <a:spcPts val="0"/>
              </a:spcBef>
              <a:spcAft>
                <a:spcPts val="0"/>
              </a:spcAft>
              <a:buSzPts val="1400"/>
              <a:buNone/>
            </a:pPr>
            <a:endParaRPr lang="en-US" sz="1800" dirty="0"/>
          </a:p>
          <a:p>
            <a:pPr marL="0" lvl="0" indent="0" algn="l" rtl="0" latinLnBrk="0">
              <a:lnSpc>
                <a:spcPct val="100000"/>
              </a:lnSpc>
              <a:spcBef>
                <a:spcPts val="0"/>
              </a:spcBef>
              <a:spcAft>
                <a:spcPts val="0"/>
              </a:spcAft>
              <a:buSzPts val="1400"/>
              <a:buNone/>
            </a:pPr>
            <a:r>
              <a:rPr lang="en-US" sz="1800" dirty="0"/>
              <a:t>When comparing the 3 different models, </a:t>
            </a:r>
          </a:p>
          <a:p>
            <a:pPr marL="0" lvl="0" indent="0" algn="l" rtl="0" latinLnBrk="0">
              <a:lnSpc>
                <a:spcPct val="100000"/>
              </a:lnSpc>
              <a:spcBef>
                <a:spcPts val="0"/>
              </a:spcBef>
              <a:spcAft>
                <a:spcPts val="0"/>
              </a:spcAft>
              <a:buSzPts val="1400"/>
              <a:buNone/>
            </a:pPr>
            <a:endParaRPr lang="en-US" sz="1800" dirty="0"/>
          </a:p>
          <a:p>
            <a:pPr marL="0" marR="0" lvl="0" indent="0" algn="l" defTabSz="995690" rtl="0" eaLnBrk="1" fontAlgn="auto" latinLnBrk="0" hangingPunct="1">
              <a:lnSpc>
                <a:spcPct val="100000"/>
              </a:lnSpc>
              <a:spcBef>
                <a:spcPts val="0"/>
              </a:spcBef>
              <a:spcAft>
                <a:spcPts val="0"/>
              </a:spcAft>
              <a:buClrTx/>
              <a:buSzPts val="1400"/>
              <a:buFontTx/>
              <a:buNone/>
              <a:tabLst/>
              <a:defRPr/>
            </a:pPr>
            <a:r>
              <a:rPr lang="en-US" sz="1800" b="1" i="0" u="none" strike="noStrike" cap="none" dirty="0">
                <a:solidFill>
                  <a:schemeClr val="dk1"/>
                </a:solidFill>
                <a:latin typeface="Arial"/>
                <a:ea typeface="Arial"/>
                <a:cs typeface="Arial"/>
                <a:sym typeface="Arial"/>
              </a:rPr>
              <a:t>[NEXT 02 – Focus on RF results]</a:t>
            </a:r>
            <a:endParaRPr lang="en-US" sz="1600" dirty="0"/>
          </a:p>
          <a:p>
            <a:pPr marL="0" lvl="0" indent="0" algn="l" rtl="0" latinLnBrk="0">
              <a:lnSpc>
                <a:spcPct val="100000"/>
              </a:lnSpc>
              <a:spcBef>
                <a:spcPts val="0"/>
              </a:spcBef>
              <a:spcAft>
                <a:spcPts val="0"/>
              </a:spcAft>
              <a:buSzPts val="1400"/>
              <a:buNone/>
            </a:pPr>
            <a:r>
              <a:rPr lang="en-US" sz="1800" dirty="0"/>
              <a:t>Random Forest was the best, scoring mostly in the 70% range which is good.</a:t>
            </a:r>
          </a:p>
          <a:p>
            <a:pPr marL="0" lvl="0" indent="0" algn="l" rtl="0" latinLnBrk="0">
              <a:lnSpc>
                <a:spcPct val="100000"/>
              </a:lnSpc>
              <a:spcBef>
                <a:spcPts val="0"/>
              </a:spcBef>
              <a:spcAft>
                <a:spcPts val="0"/>
              </a:spcAft>
              <a:buSzPts val="1400"/>
              <a:buNone/>
            </a:pPr>
            <a:endParaRPr lang="en-US" sz="1800" dirty="0"/>
          </a:p>
          <a:p>
            <a:pPr marL="0" lvl="0" indent="0" algn="l" rtl="0" latinLnBrk="0">
              <a:lnSpc>
                <a:spcPct val="100000"/>
              </a:lnSpc>
              <a:spcBef>
                <a:spcPts val="0"/>
              </a:spcBef>
              <a:spcAft>
                <a:spcPts val="0"/>
              </a:spcAft>
              <a:buSzPts val="1400"/>
              <a:buNone/>
            </a:pPr>
            <a:r>
              <a:rPr lang="en-US" sz="1800" b="1" i="0" u="none" strike="noStrike" cap="none" dirty="0">
                <a:solidFill>
                  <a:schemeClr val="dk1"/>
                </a:solidFill>
                <a:latin typeface="Arial"/>
                <a:ea typeface="Arial"/>
                <a:cs typeface="Arial"/>
                <a:sym typeface="Arial"/>
              </a:rPr>
              <a:t>[NEXT SLIDE] </a:t>
            </a:r>
            <a:endParaRPr lang="en-US" sz="2400" dirty="0">
              <a:latin typeface="+mn-lt"/>
            </a:endParaRPr>
          </a:p>
          <a:p>
            <a:endParaRPr lang="en-CA" sz="2400" dirty="0">
              <a:latin typeface="+mn-lt"/>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9</a:t>
            </a:fld>
            <a:endParaRPr lang="ko-KR" altLang="en-US"/>
          </a:p>
        </p:txBody>
      </p:sp>
    </p:spTree>
    <p:extLst>
      <p:ext uri="{BB962C8B-B14F-4D97-AF65-F5344CB8AC3E}">
        <p14:creationId xmlns:p14="http://schemas.microsoft.com/office/powerpoint/2010/main" val="333775104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제목 슬라이드">
    <p:spTree>
      <p:nvGrpSpPr>
        <p:cNvPr id="1" name=""/>
        <p:cNvGrpSpPr/>
        <p:nvPr/>
      </p:nvGrpSpPr>
      <p:grpSpPr>
        <a:xfrm>
          <a:off x="0" y="0"/>
          <a:ext cx="0" cy="0"/>
          <a:chOff x="0" y="0"/>
          <a:chExt cx="0" cy="0"/>
        </a:xfrm>
      </p:grpSpPr>
      <p:pic>
        <p:nvPicPr>
          <p:cNvPr id="2" name="그림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40"/>
            <a:ext cx="12190412" cy="6857107"/>
          </a:xfrm>
          <a:prstGeom prst="rect">
            <a:avLst/>
          </a:prstGeom>
        </p:spPr>
      </p:pic>
      <p:sp>
        <p:nvSpPr>
          <p:cNvPr id="4" name="날짜 개체 틀 3"/>
          <p:cNvSpPr>
            <a:spLocks noGrp="1"/>
          </p:cNvSpPr>
          <p:nvPr>
            <p:ph type="dt" sz="half" idx="10"/>
          </p:nvPr>
        </p:nvSpPr>
        <p:spPr/>
        <p:txBody>
          <a:bodyPr/>
          <a:lstStyle/>
          <a:p>
            <a:fld id="{ED3D6733-6F27-4404-AB51-585418F146E5}" type="datetimeFigureOut">
              <a:rPr lang="ko-KR" altLang="en-US" smtClean="0"/>
              <a:pPr/>
              <a:t>2021-04-14</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EE6BC638-39B7-4287-91A7-2A3DDA573295}" type="slidenum">
              <a:rPr lang="ko-KR" altLang="en-US" smtClean="0"/>
              <a:pPr/>
              <a:t>‹#›</a:t>
            </a:fld>
            <a:endParaRPr lang="ko-KR" altLang="en-US"/>
          </a:p>
        </p:txBody>
      </p:sp>
      <p:sp>
        <p:nvSpPr>
          <p:cNvPr id="14" name="부제목 2"/>
          <p:cNvSpPr>
            <a:spLocks noGrp="1"/>
          </p:cNvSpPr>
          <p:nvPr>
            <p:ph type="subTitle" idx="1"/>
          </p:nvPr>
        </p:nvSpPr>
        <p:spPr>
          <a:xfrm>
            <a:off x="1225950" y="3141762"/>
            <a:ext cx="6597448" cy="864096"/>
          </a:xfrm>
          <a:noFill/>
          <a:ln w="9525">
            <a:noFill/>
            <a:miter lim="800000"/>
            <a:headEnd/>
            <a:tailEnd/>
          </a:ln>
        </p:spPr>
        <p:txBody>
          <a:bodyPr vert="horz" wrap="square" lIns="99569" tIns="49785" rIns="99569" bIns="49785" numCol="1" rtlCol="0" anchor="t" anchorCtr="0" compatLnSpc="1">
            <a:prstTxWarp prst="textNoShape">
              <a:avLst/>
            </a:prstTxWarp>
            <a:noAutofit/>
          </a:bodyPr>
          <a:lstStyle>
            <a:lvl1pPr marL="0" indent="0" algn="l" defTabSz="995690" rtl="0" eaLnBrk="1" fontAlgn="base" latinLnBrk="1" hangingPunct="1">
              <a:lnSpc>
                <a:spcPct val="100000"/>
              </a:lnSpc>
              <a:spcBef>
                <a:spcPct val="0"/>
              </a:spcBef>
              <a:spcAft>
                <a:spcPct val="0"/>
              </a:spcAft>
              <a:buClr>
                <a:schemeClr val="hlink"/>
              </a:buClr>
              <a:buFont typeface="굴림체" pitchFamily="49" charset="-127"/>
              <a:buNone/>
              <a:defRPr lang="ko-KR" altLang="en-US" sz="1200" kern="1200" baseline="0" dirty="0">
                <a:solidFill>
                  <a:srgbClr val="575757"/>
                </a:solidFill>
                <a:effectLst/>
                <a:latin typeface="+mj-lt"/>
                <a:ea typeface="맑은 고딕" pitchFamily="50" charset="-127"/>
                <a:cs typeface="+mj-cs"/>
              </a:defRPr>
            </a:lvl1pPr>
            <a:lvl2pPr marL="497845" indent="0" algn="ctr">
              <a:buNone/>
              <a:defRPr>
                <a:solidFill>
                  <a:schemeClr val="tx1">
                    <a:tint val="75000"/>
                  </a:schemeClr>
                </a:solidFill>
              </a:defRPr>
            </a:lvl2pPr>
            <a:lvl3pPr marL="995690" indent="0" algn="ctr">
              <a:buNone/>
              <a:defRPr>
                <a:solidFill>
                  <a:schemeClr val="tx1">
                    <a:tint val="75000"/>
                  </a:schemeClr>
                </a:solidFill>
              </a:defRPr>
            </a:lvl3pPr>
            <a:lvl4pPr marL="1493535" indent="0" algn="ctr">
              <a:buNone/>
              <a:defRPr>
                <a:solidFill>
                  <a:schemeClr val="tx1">
                    <a:tint val="75000"/>
                  </a:schemeClr>
                </a:solidFill>
              </a:defRPr>
            </a:lvl4pPr>
            <a:lvl5pPr marL="1991380" indent="0" algn="ctr">
              <a:buNone/>
              <a:defRPr>
                <a:solidFill>
                  <a:schemeClr val="tx1">
                    <a:tint val="75000"/>
                  </a:schemeClr>
                </a:solidFill>
              </a:defRPr>
            </a:lvl5pPr>
            <a:lvl6pPr marL="2489225" indent="0" algn="ctr">
              <a:buNone/>
              <a:defRPr>
                <a:solidFill>
                  <a:schemeClr val="tx1">
                    <a:tint val="75000"/>
                  </a:schemeClr>
                </a:solidFill>
              </a:defRPr>
            </a:lvl6pPr>
            <a:lvl7pPr marL="2987070" indent="0" algn="ctr">
              <a:buNone/>
              <a:defRPr>
                <a:solidFill>
                  <a:schemeClr val="tx1">
                    <a:tint val="75000"/>
                  </a:schemeClr>
                </a:solidFill>
              </a:defRPr>
            </a:lvl7pPr>
            <a:lvl8pPr marL="3484916" indent="0" algn="ctr">
              <a:buNone/>
              <a:defRPr>
                <a:solidFill>
                  <a:schemeClr val="tx1">
                    <a:tint val="75000"/>
                  </a:schemeClr>
                </a:solidFill>
              </a:defRPr>
            </a:lvl8pPr>
            <a:lvl9pPr marL="3982761" indent="0" algn="ctr">
              <a:buNone/>
              <a:defRPr>
                <a:solidFill>
                  <a:schemeClr val="tx1">
                    <a:tint val="75000"/>
                  </a:schemeClr>
                </a:solidFill>
              </a:defRPr>
            </a:lvl9pPr>
          </a:lstStyle>
          <a:p>
            <a:endParaRPr lang="ko-KR" altLang="en-US" dirty="0"/>
          </a:p>
        </p:txBody>
      </p:sp>
      <p:sp>
        <p:nvSpPr>
          <p:cNvPr id="15" name="제목 1"/>
          <p:cNvSpPr>
            <a:spLocks noGrp="1"/>
          </p:cNvSpPr>
          <p:nvPr>
            <p:ph type="ctrTitle" hasCustomPrompt="1"/>
          </p:nvPr>
        </p:nvSpPr>
        <p:spPr>
          <a:xfrm>
            <a:off x="1198662" y="1170857"/>
            <a:ext cx="5040560" cy="1970906"/>
          </a:xfrm>
          <a:noFill/>
          <a:ln w="9525">
            <a:noFill/>
            <a:miter lim="800000"/>
            <a:headEnd/>
            <a:tailEnd/>
          </a:ln>
        </p:spPr>
        <p:txBody>
          <a:bodyPr vert="horz" wrap="square" lIns="99569" tIns="49785" rIns="99569" bIns="49785" numCol="1" rtlCol="0" anchor="t" anchorCtr="0" compatLnSpc="1">
            <a:prstTxWarp prst="textNoShape">
              <a:avLst/>
            </a:prstTxWarp>
            <a:noAutofit/>
          </a:bodyPr>
          <a:lstStyle>
            <a:lvl1pPr marL="0" indent="0" algn="l" defTabSz="995690" rtl="0" eaLnBrk="1" fontAlgn="base" latinLnBrk="1" hangingPunct="1">
              <a:lnSpc>
                <a:spcPct val="100000"/>
              </a:lnSpc>
              <a:spcBef>
                <a:spcPct val="0"/>
              </a:spcBef>
              <a:spcAft>
                <a:spcPct val="0"/>
              </a:spcAft>
              <a:buClr>
                <a:schemeClr val="hlink"/>
              </a:buClr>
              <a:buFont typeface="굴림체" pitchFamily="49" charset="-127"/>
              <a:buNone/>
              <a:defRPr lang="ko-KR" altLang="en-US" sz="5800" kern="1200" baseline="0" dirty="0">
                <a:solidFill>
                  <a:srgbClr val="87334A"/>
                </a:solidFill>
                <a:effectLst/>
                <a:latin typeface="+mj-lt"/>
                <a:ea typeface="맑은 고딕" pitchFamily="50" charset="-127"/>
                <a:cs typeface="+mj-cs"/>
              </a:defRPr>
            </a:lvl1pPr>
          </a:lstStyle>
          <a:p>
            <a:r>
              <a:rPr lang="ko-KR" altLang="en-US" dirty="0"/>
              <a:t>제목을</a:t>
            </a:r>
            <a:r>
              <a:rPr lang="en-US" altLang="ko-KR" dirty="0"/>
              <a:t> </a:t>
            </a:r>
            <a:r>
              <a:rPr lang="ko-KR" altLang="en-US" dirty="0"/>
              <a:t>입력하시오</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빈 화면">
    <p:bg>
      <p:bgPr>
        <a:solidFill>
          <a:schemeClr val="bg1"/>
        </a:solidFill>
        <a:effectLst/>
      </p:bgPr>
    </p:bg>
    <p:spTree>
      <p:nvGrpSpPr>
        <p:cNvPr id="1" name=""/>
        <p:cNvGrpSpPr/>
        <p:nvPr/>
      </p:nvGrpSpPr>
      <p:grpSpPr>
        <a:xfrm>
          <a:off x="0" y="0"/>
          <a:ext cx="0" cy="0"/>
          <a:chOff x="0" y="0"/>
          <a:chExt cx="0" cy="0"/>
        </a:xfrm>
      </p:grpSpPr>
      <p:pic>
        <p:nvPicPr>
          <p:cNvPr id="5" name="그림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40"/>
            <a:ext cx="12190412" cy="6857107"/>
          </a:xfrm>
          <a:prstGeom prst="rect">
            <a:avLst/>
          </a:prstGeom>
        </p:spPr>
      </p:pic>
      <p:sp>
        <p:nvSpPr>
          <p:cNvPr id="2" name="날짜 개체 틀 1"/>
          <p:cNvSpPr>
            <a:spLocks noGrp="1"/>
          </p:cNvSpPr>
          <p:nvPr>
            <p:ph type="dt" sz="half" idx="10"/>
          </p:nvPr>
        </p:nvSpPr>
        <p:spPr/>
        <p:txBody>
          <a:bodyPr/>
          <a:lstStyle/>
          <a:p>
            <a:fld id="{ED3D6733-6F27-4404-AB51-585418F146E5}" type="datetimeFigureOut">
              <a:rPr lang="ko-KR" altLang="en-US" smtClean="0"/>
              <a:pPr/>
              <a:t>2021-04-14</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EE6BC638-39B7-4287-91A7-2A3DDA573295}" type="slidenum">
              <a:rPr lang="ko-KR" altLang="en-US" smtClean="0"/>
              <a:pPr/>
              <a:t>‹#›</a:t>
            </a:fld>
            <a:endParaRPr lang="ko-KR"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구역 머리글">
    <p:bg>
      <p:bgPr>
        <a:solidFill>
          <a:schemeClr val="bg1"/>
        </a:solidFill>
        <a:effectLst/>
      </p:bgPr>
    </p:bg>
    <p:spTree>
      <p:nvGrpSpPr>
        <p:cNvPr id="1" name=""/>
        <p:cNvGrpSpPr/>
        <p:nvPr/>
      </p:nvGrpSpPr>
      <p:grpSpPr>
        <a:xfrm>
          <a:off x="0" y="0"/>
          <a:ext cx="0" cy="0"/>
          <a:chOff x="0" y="0"/>
          <a:chExt cx="0" cy="0"/>
        </a:xfrm>
      </p:grpSpPr>
      <p:pic>
        <p:nvPicPr>
          <p:cNvPr id="2" name="그림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40"/>
            <a:ext cx="12190412" cy="6857107"/>
          </a:xfrm>
          <a:prstGeom prst="rect">
            <a:avLst/>
          </a:prstGeom>
        </p:spPr>
      </p:pic>
      <p:sp>
        <p:nvSpPr>
          <p:cNvPr id="4" name="날짜 개체 틀 3"/>
          <p:cNvSpPr>
            <a:spLocks noGrp="1"/>
          </p:cNvSpPr>
          <p:nvPr>
            <p:ph type="dt" sz="half" idx="10"/>
          </p:nvPr>
        </p:nvSpPr>
        <p:spPr/>
        <p:txBody>
          <a:bodyPr/>
          <a:lstStyle/>
          <a:p>
            <a:fld id="{ED3D6733-6F27-4404-AB51-585418F146E5}" type="datetimeFigureOut">
              <a:rPr lang="ko-KR" altLang="en-US" smtClean="0"/>
              <a:pPr/>
              <a:t>2021-04-14</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EE6BC638-39B7-4287-91A7-2A3DDA573295}" type="slidenum">
              <a:rPr lang="ko-KR" altLang="en-US" smtClean="0"/>
              <a:pPr/>
              <a:t>‹#›</a:t>
            </a:fld>
            <a:endParaRPr lang="ko-KR"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사용자 지정 레이아웃">
    <p:bg>
      <p:bgPr>
        <a:solidFill>
          <a:schemeClr val="bg1"/>
        </a:solidFill>
        <a:effectLst/>
      </p:bgPr>
    </p:bg>
    <p:spTree>
      <p:nvGrpSpPr>
        <p:cNvPr id="1" name=""/>
        <p:cNvGrpSpPr/>
        <p:nvPr/>
      </p:nvGrpSpPr>
      <p:grpSpPr>
        <a:xfrm>
          <a:off x="0" y="0"/>
          <a:ext cx="0" cy="0"/>
          <a:chOff x="0" y="0"/>
          <a:chExt cx="0" cy="0"/>
        </a:xfrm>
      </p:grpSpPr>
      <p:pic>
        <p:nvPicPr>
          <p:cNvPr id="6" name="그림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40"/>
            <a:ext cx="12190412" cy="6857107"/>
          </a:xfrm>
          <a:prstGeom prst="rect">
            <a:avLst/>
          </a:prstGeom>
        </p:spPr>
      </p:pic>
      <p:sp>
        <p:nvSpPr>
          <p:cNvPr id="15" name="내용 개체 틀 2"/>
          <p:cNvSpPr>
            <a:spLocks noGrp="1"/>
          </p:cNvSpPr>
          <p:nvPr>
            <p:ph idx="1" hasCustomPrompt="1"/>
          </p:nvPr>
        </p:nvSpPr>
        <p:spPr>
          <a:xfrm>
            <a:off x="609521" y="1485579"/>
            <a:ext cx="10971372" cy="4824535"/>
          </a:xfrm>
        </p:spPr>
        <p:txBody>
          <a:bodyPr>
            <a:normAutofit/>
          </a:bodyPr>
          <a:lstStyle>
            <a:lvl1pPr algn="l">
              <a:buNone/>
              <a:defRPr sz="2000" i="1" baseline="0">
                <a:solidFill>
                  <a:srgbClr val="87334A"/>
                </a:solidFill>
                <a:latin typeface="+mj-lt"/>
                <a:ea typeface="맑은 고딕" pitchFamily="50" charset="-127"/>
              </a:defRPr>
            </a:lvl1pPr>
            <a:lvl2pPr algn="l">
              <a:buNone/>
              <a:defRPr sz="2500" baseline="0">
                <a:solidFill>
                  <a:schemeClr val="tx1">
                    <a:lumMod val="75000"/>
                    <a:lumOff val="25000"/>
                  </a:schemeClr>
                </a:solidFill>
                <a:latin typeface="Noto Sans" pitchFamily="34" charset="0"/>
                <a:ea typeface="맑은 고딕" pitchFamily="50" charset="-127"/>
              </a:defRPr>
            </a:lvl2pPr>
            <a:lvl3pPr algn="l">
              <a:buNone/>
              <a:defRPr sz="2500" baseline="0">
                <a:solidFill>
                  <a:schemeClr val="tx1">
                    <a:lumMod val="75000"/>
                    <a:lumOff val="25000"/>
                  </a:schemeClr>
                </a:solidFill>
                <a:latin typeface="Noto Sans" pitchFamily="34" charset="0"/>
                <a:ea typeface="맑은 고딕" pitchFamily="50" charset="-127"/>
              </a:defRPr>
            </a:lvl3pPr>
            <a:lvl4pPr algn="l">
              <a:buNone/>
              <a:defRPr sz="2500" baseline="0">
                <a:solidFill>
                  <a:schemeClr val="tx1">
                    <a:lumMod val="75000"/>
                    <a:lumOff val="25000"/>
                  </a:schemeClr>
                </a:solidFill>
                <a:latin typeface="Noto Sans" pitchFamily="34" charset="0"/>
                <a:ea typeface="맑은 고딕" pitchFamily="50" charset="-127"/>
              </a:defRPr>
            </a:lvl4pPr>
            <a:lvl5pPr algn="l">
              <a:buNone/>
              <a:defRPr sz="2500" baseline="0">
                <a:solidFill>
                  <a:schemeClr val="tx1">
                    <a:lumMod val="75000"/>
                    <a:lumOff val="25000"/>
                  </a:schemeClr>
                </a:solidFill>
                <a:latin typeface="Noto Sans" pitchFamily="34" charset="0"/>
                <a:ea typeface="맑은 고딕" pitchFamily="50" charset="-127"/>
              </a:defRPr>
            </a:lvl5pPr>
          </a:lstStyle>
          <a:p>
            <a:pPr lvl="0"/>
            <a:r>
              <a:rPr lang="en-US" altLang="ko-KR" dirty="0"/>
              <a:t>Replaced with your own text</a:t>
            </a:r>
            <a:endParaRPr lang="ko-KR" altLang="en-US" dirty="0"/>
          </a:p>
        </p:txBody>
      </p:sp>
      <p:sp>
        <p:nvSpPr>
          <p:cNvPr id="14" name="제목 1"/>
          <p:cNvSpPr>
            <a:spLocks noGrp="1"/>
          </p:cNvSpPr>
          <p:nvPr>
            <p:ph type="title"/>
          </p:nvPr>
        </p:nvSpPr>
        <p:spPr>
          <a:xfrm>
            <a:off x="609520" y="189434"/>
            <a:ext cx="10971373" cy="798753"/>
          </a:xfrm>
        </p:spPr>
        <p:txBody>
          <a:bodyPr vert="horz" lIns="99569" tIns="49785" rIns="99569" bIns="49785" rtlCol="0" anchor="ctr">
            <a:normAutofit/>
          </a:bodyPr>
          <a:lstStyle>
            <a:lvl1pPr algn="ctr" defTabSz="995690" rtl="0" eaLnBrk="1" latinLnBrk="1" hangingPunct="1">
              <a:spcBef>
                <a:spcPct val="0"/>
              </a:spcBef>
              <a:buNone/>
              <a:defRPr lang="ko-KR" altLang="en-US" sz="4000" b="1" kern="1200" baseline="0" dirty="0">
                <a:solidFill>
                  <a:srgbClr val="87334A"/>
                </a:solidFill>
                <a:effectLst/>
                <a:latin typeface="+mj-lt"/>
                <a:ea typeface="맑은 고딕" pitchFamily="50" charset="-127"/>
                <a:cs typeface="+mj-cs"/>
              </a:defRPr>
            </a:lvl1pPr>
          </a:lstStyle>
          <a:p>
            <a:r>
              <a:rPr lang="ko-KR" altLang="en-US" dirty="0"/>
              <a:t>마스터 제목 스타일 편집</a:t>
            </a:r>
          </a:p>
        </p:txBody>
      </p:sp>
      <p:sp>
        <p:nvSpPr>
          <p:cNvPr id="12" name="날짜 개체 틀 3"/>
          <p:cNvSpPr>
            <a:spLocks noGrp="1"/>
          </p:cNvSpPr>
          <p:nvPr>
            <p:ph type="dt" sz="half" idx="10"/>
          </p:nvPr>
        </p:nvSpPr>
        <p:spPr>
          <a:xfrm>
            <a:off x="609521" y="6502342"/>
            <a:ext cx="2844430" cy="220692"/>
          </a:xfrm>
        </p:spPr>
        <p:txBody>
          <a:bodyPr/>
          <a:lstStyle/>
          <a:p>
            <a:fld id="{ED3D6733-6F27-4404-AB51-585418F146E5}" type="datetimeFigureOut">
              <a:rPr lang="ko-KR" altLang="en-US" smtClean="0"/>
              <a:pPr/>
              <a:t>2021-04-14</a:t>
            </a:fld>
            <a:endParaRPr lang="ko-KR" altLang="en-US"/>
          </a:p>
        </p:txBody>
      </p:sp>
      <p:sp>
        <p:nvSpPr>
          <p:cNvPr id="13" name="바닥글 개체 틀 4"/>
          <p:cNvSpPr>
            <a:spLocks noGrp="1"/>
          </p:cNvSpPr>
          <p:nvPr>
            <p:ph type="ftr" sz="quarter" idx="11"/>
          </p:nvPr>
        </p:nvSpPr>
        <p:spPr>
          <a:xfrm>
            <a:off x="4165059" y="6502342"/>
            <a:ext cx="3860297" cy="220692"/>
          </a:xfrm>
        </p:spPr>
        <p:txBody>
          <a:bodyPr/>
          <a:lstStyle/>
          <a:p>
            <a:endParaRPr lang="ko-KR" altLang="en-US"/>
          </a:p>
        </p:txBody>
      </p:sp>
      <p:sp>
        <p:nvSpPr>
          <p:cNvPr id="16" name="슬라이드 번호 개체 틀 5"/>
          <p:cNvSpPr>
            <a:spLocks noGrp="1"/>
          </p:cNvSpPr>
          <p:nvPr>
            <p:ph type="sldNum" sz="quarter" idx="12"/>
          </p:nvPr>
        </p:nvSpPr>
        <p:spPr>
          <a:xfrm>
            <a:off x="8736463" y="6502342"/>
            <a:ext cx="2844430" cy="220692"/>
          </a:xfrm>
        </p:spPr>
        <p:txBody>
          <a:bodyPr/>
          <a:lstStyle/>
          <a:p>
            <a:fld id="{EE6BC638-39B7-4287-91A7-2A3DDA573295}" type="slidenum">
              <a:rPr lang="ko-KR" altLang="en-US" smtClean="0"/>
              <a:pPr/>
              <a:t>‹#›</a:t>
            </a:fld>
            <a:endParaRPr lang="ko-KR" altLang="en-US"/>
          </a:p>
        </p:txBody>
      </p:sp>
      <p:pic>
        <p:nvPicPr>
          <p:cNvPr id="8" name="내용 개체 틀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30710" y="408993"/>
            <a:ext cx="353539" cy="359634"/>
          </a:xfrm>
          <a:prstGeom prst="rect">
            <a:avLst/>
          </a:prstGeom>
        </p:spPr>
      </p:pic>
      <p:pic>
        <p:nvPicPr>
          <p:cNvPr id="9" name="내용 개체 틀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27654" y="408993"/>
            <a:ext cx="353539" cy="359634"/>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제목 및 내용">
    <p:bg>
      <p:bgPr>
        <a:solidFill>
          <a:schemeClr val="bg1"/>
        </a:solidFill>
        <a:effectLst/>
      </p:bgPr>
    </p:bg>
    <p:spTree>
      <p:nvGrpSpPr>
        <p:cNvPr id="1" name=""/>
        <p:cNvGrpSpPr/>
        <p:nvPr/>
      </p:nvGrpSpPr>
      <p:grpSpPr>
        <a:xfrm>
          <a:off x="0" y="0"/>
          <a:ext cx="0" cy="0"/>
          <a:chOff x="0" y="0"/>
          <a:chExt cx="0" cy="0"/>
        </a:xfrm>
      </p:grpSpPr>
      <p:pic>
        <p:nvPicPr>
          <p:cNvPr id="7" name="그림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40"/>
            <a:ext cx="12190412" cy="6857107"/>
          </a:xfrm>
          <a:prstGeom prst="rect">
            <a:avLst/>
          </a:prstGeom>
        </p:spPr>
      </p:pic>
      <p:sp>
        <p:nvSpPr>
          <p:cNvPr id="4" name="날짜 개체 틀 3"/>
          <p:cNvSpPr>
            <a:spLocks noGrp="1"/>
          </p:cNvSpPr>
          <p:nvPr>
            <p:ph type="dt" sz="half" idx="10"/>
          </p:nvPr>
        </p:nvSpPr>
        <p:spPr>
          <a:xfrm>
            <a:off x="609521" y="6502342"/>
            <a:ext cx="2844430" cy="220692"/>
          </a:xfrm>
        </p:spPr>
        <p:txBody>
          <a:bodyPr/>
          <a:lstStyle/>
          <a:p>
            <a:fld id="{ED3D6733-6F27-4404-AB51-585418F146E5}" type="datetimeFigureOut">
              <a:rPr lang="ko-KR" altLang="en-US" smtClean="0"/>
              <a:pPr/>
              <a:t>2021-04-14</a:t>
            </a:fld>
            <a:endParaRPr lang="ko-KR" altLang="en-US"/>
          </a:p>
        </p:txBody>
      </p:sp>
      <p:sp>
        <p:nvSpPr>
          <p:cNvPr id="5" name="바닥글 개체 틀 4"/>
          <p:cNvSpPr>
            <a:spLocks noGrp="1"/>
          </p:cNvSpPr>
          <p:nvPr>
            <p:ph type="ftr" sz="quarter" idx="11"/>
          </p:nvPr>
        </p:nvSpPr>
        <p:spPr>
          <a:xfrm>
            <a:off x="4165059" y="6502342"/>
            <a:ext cx="3860297" cy="220692"/>
          </a:xfrm>
        </p:spPr>
        <p:txBody>
          <a:bodyPr/>
          <a:lstStyle/>
          <a:p>
            <a:endParaRPr lang="ko-KR" altLang="en-US"/>
          </a:p>
        </p:txBody>
      </p:sp>
      <p:sp>
        <p:nvSpPr>
          <p:cNvPr id="6" name="슬라이드 번호 개체 틀 5"/>
          <p:cNvSpPr>
            <a:spLocks noGrp="1"/>
          </p:cNvSpPr>
          <p:nvPr>
            <p:ph type="sldNum" sz="quarter" idx="12"/>
          </p:nvPr>
        </p:nvSpPr>
        <p:spPr>
          <a:xfrm>
            <a:off x="8736463" y="6502342"/>
            <a:ext cx="2844430" cy="220692"/>
          </a:xfrm>
        </p:spPr>
        <p:txBody>
          <a:bodyPr/>
          <a:lstStyle/>
          <a:p>
            <a:fld id="{EE6BC638-39B7-4287-91A7-2A3DDA573295}" type="slidenum">
              <a:rPr lang="ko-KR" altLang="en-US" smtClean="0"/>
              <a:pPr/>
              <a:t>‹#›</a:t>
            </a:fld>
            <a:endParaRPr lang="ko-KR" altLang="en-US"/>
          </a:p>
        </p:txBody>
      </p:sp>
      <p:sp>
        <p:nvSpPr>
          <p:cNvPr id="15" name="제목 1"/>
          <p:cNvSpPr>
            <a:spLocks noGrp="1"/>
          </p:cNvSpPr>
          <p:nvPr>
            <p:ph type="title"/>
          </p:nvPr>
        </p:nvSpPr>
        <p:spPr>
          <a:xfrm>
            <a:off x="609521" y="189434"/>
            <a:ext cx="10971372" cy="798753"/>
          </a:xfrm>
        </p:spPr>
        <p:txBody>
          <a:bodyPr vert="horz" lIns="99569" tIns="49785" rIns="99569" bIns="49785" rtlCol="0" anchor="ctr">
            <a:normAutofit/>
          </a:bodyPr>
          <a:lstStyle>
            <a:lvl1pPr algn="l" defTabSz="995690" rtl="0" eaLnBrk="1" latinLnBrk="1" hangingPunct="1">
              <a:spcBef>
                <a:spcPct val="0"/>
              </a:spcBef>
              <a:buNone/>
              <a:defRPr lang="ko-KR" altLang="en-US" sz="4000" b="1" kern="1200" baseline="0" dirty="0">
                <a:solidFill>
                  <a:schemeClr val="bg1"/>
                </a:solidFill>
                <a:effectLst/>
                <a:latin typeface="+mj-lt"/>
                <a:ea typeface="맑은 고딕" pitchFamily="50" charset="-127"/>
                <a:cs typeface="+mj-cs"/>
              </a:defRPr>
            </a:lvl1pPr>
          </a:lstStyle>
          <a:p>
            <a:r>
              <a:rPr lang="ko-KR" altLang="en-US" dirty="0"/>
              <a:t>마스터 제목 스타일 편집</a:t>
            </a:r>
          </a:p>
        </p:txBody>
      </p:sp>
      <p:sp>
        <p:nvSpPr>
          <p:cNvPr id="16" name="내용 개체 틀 2"/>
          <p:cNvSpPr>
            <a:spLocks noGrp="1"/>
          </p:cNvSpPr>
          <p:nvPr>
            <p:ph idx="1" hasCustomPrompt="1"/>
          </p:nvPr>
        </p:nvSpPr>
        <p:spPr>
          <a:xfrm>
            <a:off x="609521" y="1485578"/>
            <a:ext cx="10971372" cy="4824535"/>
          </a:xfrm>
        </p:spPr>
        <p:txBody>
          <a:bodyPr>
            <a:normAutofit/>
          </a:bodyPr>
          <a:lstStyle>
            <a:lvl1pPr algn="l">
              <a:buNone/>
              <a:defRPr sz="2000" i="1" baseline="0">
                <a:solidFill>
                  <a:schemeClr val="tx1">
                    <a:lumMod val="75000"/>
                    <a:lumOff val="25000"/>
                  </a:schemeClr>
                </a:solidFill>
                <a:latin typeface="+mj-lt"/>
                <a:ea typeface="맑은 고딕" pitchFamily="50" charset="-127"/>
              </a:defRPr>
            </a:lvl1pPr>
            <a:lvl2pPr algn="l">
              <a:buNone/>
              <a:defRPr sz="2500" baseline="0">
                <a:solidFill>
                  <a:schemeClr val="tx1">
                    <a:lumMod val="75000"/>
                    <a:lumOff val="25000"/>
                  </a:schemeClr>
                </a:solidFill>
                <a:latin typeface="Noto Sans" pitchFamily="34" charset="0"/>
                <a:ea typeface="맑은 고딕" pitchFamily="50" charset="-127"/>
              </a:defRPr>
            </a:lvl2pPr>
            <a:lvl3pPr algn="l">
              <a:buNone/>
              <a:defRPr sz="2500" baseline="0">
                <a:solidFill>
                  <a:schemeClr val="tx1">
                    <a:lumMod val="75000"/>
                    <a:lumOff val="25000"/>
                  </a:schemeClr>
                </a:solidFill>
                <a:latin typeface="Noto Sans" pitchFamily="34" charset="0"/>
                <a:ea typeface="맑은 고딕" pitchFamily="50" charset="-127"/>
              </a:defRPr>
            </a:lvl3pPr>
            <a:lvl4pPr algn="l">
              <a:buNone/>
              <a:defRPr sz="2500" baseline="0">
                <a:solidFill>
                  <a:schemeClr val="tx1">
                    <a:lumMod val="75000"/>
                    <a:lumOff val="25000"/>
                  </a:schemeClr>
                </a:solidFill>
                <a:latin typeface="Noto Sans" pitchFamily="34" charset="0"/>
                <a:ea typeface="맑은 고딕" pitchFamily="50" charset="-127"/>
              </a:defRPr>
            </a:lvl4pPr>
            <a:lvl5pPr algn="l">
              <a:buNone/>
              <a:defRPr sz="2500" baseline="0">
                <a:solidFill>
                  <a:schemeClr val="tx1">
                    <a:lumMod val="75000"/>
                    <a:lumOff val="25000"/>
                  </a:schemeClr>
                </a:solidFill>
                <a:latin typeface="Noto Sans" pitchFamily="34" charset="0"/>
                <a:ea typeface="맑은 고딕" pitchFamily="50" charset="-127"/>
              </a:defRPr>
            </a:lvl5pPr>
          </a:lstStyle>
          <a:p>
            <a:pPr lvl="0"/>
            <a:r>
              <a:rPr lang="en-US" altLang="ko-KR"/>
              <a:t>Replaced with your own text</a:t>
            </a:r>
            <a:endParaRPr lang="ko-KR" alt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사용자 지정 레이아웃">
    <p:bg>
      <p:bgPr>
        <a:solidFill>
          <a:schemeClr val="bg1"/>
        </a:solidFill>
        <a:effectLst/>
      </p:bgPr>
    </p:bg>
    <p:spTree>
      <p:nvGrpSpPr>
        <p:cNvPr id="1" name=""/>
        <p:cNvGrpSpPr/>
        <p:nvPr/>
      </p:nvGrpSpPr>
      <p:grpSpPr>
        <a:xfrm>
          <a:off x="0" y="0"/>
          <a:ext cx="0" cy="0"/>
          <a:chOff x="0" y="0"/>
          <a:chExt cx="0" cy="0"/>
        </a:xfrm>
      </p:grpSpPr>
      <p:pic>
        <p:nvPicPr>
          <p:cNvPr id="6" name="그림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40"/>
            <a:ext cx="12190412" cy="6857107"/>
          </a:xfrm>
          <a:prstGeom prst="rect">
            <a:avLst/>
          </a:prstGeom>
        </p:spPr>
      </p:pic>
      <p:sp>
        <p:nvSpPr>
          <p:cNvPr id="3" name="날짜 개체 틀 2"/>
          <p:cNvSpPr>
            <a:spLocks noGrp="1"/>
          </p:cNvSpPr>
          <p:nvPr>
            <p:ph type="dt" sz="half" idx="10"/>
          </p:nvPr>
        </p:nvSpPr>
        <p:spPr/>
        <p:txBody>
          <a:bodyPr/>
          <a:lstStyle/>
          <a:p>
            <a:fld id="{ED3D6733-6F27-4404-AB51-585418F146E5}" type="datetimeFigureOut">
              <a:rPr lang="ko-KR" altLang="en-US" smtClean="0"/>
              <a:pPr/>
              <a:t>2021-04-14</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EE6BC638-39B7-4287-91A7-2A3DDA573295}" type="slidenum">
              <a:rPr lang="ko-KR" altLang="en-US" smtClean="0"/>
              <a:pPr/>
              <a:t>‹#›</a:t>
            </a:fld>
            <a:endParaRPr lang="ko-KR" altLang="en-US"/>
          </a:p>
        </p:txBody>
      </p:sp>
      <p:sp>
        <p:nvSpPr>
          <p:cNvPr id="8" name="제목 1"/>
          <p:cNvSpPr>
            <a:spLocks noGrp="1"/>
          </p:cNvSpPr>
          <p:nvPr>
            <p:ph type="ctrTitle"/>
          </p:nvPr>
        </p:nvSpPr>
        <p:spPr>
          <a:xfrm>
            <a:off x="6239222" y="2440830"/>
            <a:ext cx="5951190" cy="1977926"/>
          </a:xfrm>
          <a:noFill/>
          <a:ln w="9525">
            <a:noFill/>
            <a:miter lim="800000"/>
            <a:headEnd/>
            <a:tailEnd/>
          </a:ln>
        </p:spPr>
        <p:txBody>
          <a:bodyPr vert="horz" wrap="square" lIns="99569" tIns="49785" rIns="99569" bIns="49785" numCol="1" rtlCol="0" anchor="ctr" anchorCtr="0" compatLnSpc="1">
            <a:prstTxWarp prst="textNoShape">
              <a:avLst/>
            </a:prstTxWarp>
            <a:noAutofit/>
          </a:bodyPr>
          <a:lstStyle>
            <a:lvl1pPr marL="0" indent="0" algn="l" defTabSz="995690" rtl="0" eaLnBrk="1" fontAlgn="base" latinLnBrk="1" hangingPunct="1">
              <a:lnSpc>
                <a:spcPct val="100000"/>
              </a:lnSpc>
              <a:spcBef>
                <a:spcPct val="0"/>
              </a:spcBef>
              <a:spcAft>
                <a:spcPct val="0"/>
              </a:spcAft>
              <a:buClr>
                <a:schemeClr val="hlink"/>
              </a:buClr>
              <a:buFont typeface="굴림체" pitchFamily="49" charset="-127"/>
              <a:buNone/>
              <a:defRPr lang="ko-KR" altLang="en-US" sz="7200" kern="1200" baseline="0" dirty="0">
                <a:solidFill>
                  <a:srgbClr val="87334A"/>
                </a:solidFill>
                <a:effectLst/>
                <a:latin typeface="+mj-lt"/>
                <a:ea typeface="맑은 고딕" pitchFamily="50" charset="-127"/>
                <a:cs typeface="+mj-cs"/>
              </a:defRPr>
            </a:lvl1pPr>
          </a:lstStyle>
          <a:p>
            <a:endParaRPr lang="ko-KR"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609521" y="19030"/>
            <a:ext cx="10971372" cy="797093"/>
          </a:xfrm>
          <a:prstGeom prst="rect">
            <a:avLst/>
          </a:prstGeom>
        </p:spPr>
        <p:txBody>
          <a:bodyPr vert="horz" lIns="99569" tIns="49785" rIns="99569" bIns="49785" rtlCol="0" anchor="ctr">
            <a:normAutofit/>
          </a:bodyPr>
          <a:lstStyle/>
          <a:p>
            <a:r>
              <a:rPr lang="ko-KR" altLang="en-US" dirty="0"/>
              <a:t>마스터 제목 스타일 편집</a:t>
            </a:r>
          </a:p>
        </p:txBody>
      </p:sp>
      <p:sp>
        <p:nvSpPr>
          <p:cNvPr id="3" name="텍스트 개체 틀 2"/>
          <p:cNvSpPr>
            <a:spLocks noGrp="1"/>
          </p:cNvSpPr>
          <p:nvPr>
            <p:ph type="body" idx="1"/>
          </p:nvPr>
        </p:nvSpPr>
        <p:spPr>
          <a:xfrm>
            <a:off x="609521" y="1062267"/>
            <a:ext cx="10971372" cy="5287636"/>
          </a:xfrm>
          <a:prstGeom prst="rect">
            <a:avLst/>
          </a:prstGeom>
        </p:spPr>
        <p:txBody>
          <a:bodyPr vert="horz" lIns="99569" tIns="49785" rIns="99569" bIns="49785" rtlCol="0">
            <a:normAutofit/>
          </a:body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4" name="날짜 개체 틀 3"/>
          <p:cNvSpPr>
            <a:spLocks noGrp="1"/>
          </p:cNvSpPr>
          <p:nvPr>
            <p:ph type="dt" sz="half" idx="2"/>
          </p:nvPr>
        </p:nvSpPr>
        <p:spPr>
          <a:xfrm>
            <a:off x="609521" y="6430887"/>
            <a:ext cx="2844430" cy="292147"/>
          </a:xfrm>
          <a:prstGeom prst="rect">
            <a:avLst/>
          </a:prstGeom>
        </p:spPr>
        <p:txBody>
          <a:bodyPr vert="horz" lIns="99569" tIns="49785" rIns="99569" bIns="49785" rtlCol="0" anchor="ctr"/>
          <a:lstStyle>
            <a:lvl1pPr algn="l">
              <a:defRPr sz="1300">
                <a:solidFill>
                  <a:schemeClr val="tx1">
                    <a:tint val="75000"/>
                  </a:schemeClr>
                </a:solidFill>
              </a:defRPr>
            </a:lvl1pPr>
          </a:lstStyle>
          <a:p>
            <a:fld id="{ED3D6733-6F27-4404-AB51-585418F146E5}" type="datetimeFigureOut">
              <a:rPr lang="ko-KR" altLang="en-US" smtClean="0"/>
              <a:pPr/>
              <a:t>2021-04-14</a:t>
            </a:fld>
            <a:endParaRPr lang="ko-KR" altLang="en-US"/>
          </a:p>
        </p:txBody>
      </p:sp>
      <p:sp>
        <p:nvSpPr>
          <p:cNvPr id="5" name="바닥글 개체 틀 4"/>
          <p:cNvSpPr>
            <a:spLocks noGrp="1"/>
          </p:cNvSpPr>
          <p:nvPr>
            <p:ph type="ftr" sz="quarter" idx="3"/>
          </p:nvPr>
        </p:nvSpPr>
        <p:spPr>
          <a:xfrm>
            <a:off x="4165059" y="6430887"/>
            <a:ext cx="3860297" cy="292147"/>
          </a:xfrm>
          <a:prstGeom prst="rect">
            <a:avLst/>
          </a:prstGeom>
        </p:spPr>
        <p:txBody>
          <a:bodyPr vert="horz" lIns="99569" tIns="49785" rIns="99569" bIns="49785" rtlCol="0" anchor="ctr"/>
          <a:lstStyle>
            <a:lvl1pPr algn="ctr">
              <a:defRPr sz="13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8736463" y="6430887"/>
            <a:ext cx="2844430" cy="292147"/>
          </a:xfrm>
          <a:prstGeom prst="rect">
            <a:avLst/>
          </a:prstGeom>
        </p:spPr>
        <p:txBody>
          <a:bodyPr vert="horz" lIns="99569" tIns="49785" rIns="99569" bIns="49785" rtlCol="0" anchor="ctr"/>
          <a:lstStyle>
            <a:lvl1pPr algn="r">
              <a:defRPr sz="1300">
                <a:solidFill>
                  <a:schemeClr val="tx1">
                    <a:tint val="75000"/>
                  </a:schemeClr>
                </a:solidFill>
              </a:defRPr>
            </a:lvl1pPr>
          </a:lstStyle>
          <a:p>
            <a:fld id="{EE6BC638-39B7-4287-91A7-2A3DDA573295}" type="slidenum">
              <a:rPr lang="ko-KR" altLang="en-US" smtClean="0"/>
              <a:pPr/>
              <a:t>‹#›</a:t>
            </a:fld>
            <a:endParaRPr lang="ko-KR" altLang="en-US"/>
          </a:p>
        </p:txBody>
      </p:sp>
    </p:spTree>
  </p:cSld>
  <p:clrMap bg1="lt1" tx1="dk1" bg2="lt2" tx2="dk2" accent1="accent1" accent2="accent2" accent3="accent3" accent4="accent4" accent5="accent5" accent6="accent6" hlink="hlink" folHlink="folHlink"/>
  <p:sldLayoutIdLst>
    <p:sldLayoutId id="2147483649" r:id="rId1"/>
    <p:sldLayoutId id="2147483655" r:id="rId2"/>
    <p:sldLayoutId id="2147483651" r:id="rId3"/>
    <p:sldLayoutId id="2147483656" r:id="rId4"/>
    <p:sldLayoutId id="2147483650" r:id="rId5"/>
    <p:sldLayoutId id="2147483657" r:id="rId6"/>
  </p:sldLayoutIdLst>
  <p:txStyles>
    <p:titleStyle>
      <a:lvl1pPr algn="l" defTabSz="995690" rtl="0" eaLnBrk="1" latinLnBrk="1" hangingPunct="1">
        <a:spcBef>
          <a:spcPct val="0"/>
        </a:spcBef>
        <a:buNone/>
        <a:defRPr lang="ko-KR" altLang="en-US" sz="3800" kern="1200">
          <a:solidFill>
            <a:sysClr val="windowText" lastClr="000000"/>
          </a:solidFill>
          <a:latin typeface="맑은 고딕" pitchFamily="50" charset="-127"/>
          <a:ea typeface="맑은 고딕" pitchFamily="50" charset="-127"/>
          <a:cs typeface="+mj-cs"/>
        </a:defRPr>
      </a:lvl1pPr>
    </p:titleStyle>
    <p:bodyStyle>
      <a:lvl1pPr marL="373384" indent="-373384" algn="l" defTabSz="995690" rtl="0" eaLnBrk="1" latinLnBrk="1" hangingPunct="1">
        <a:spcBef>
          <a:spcPct val="20000"/>
        </a:spcBef>
        <a:buFont typeface="Arial" pitchFamily="34" charset="0"/>
        <a:buChar char="•"/>
        <a:defRPr lang="ko-KR" altLang="en-US" sz="2700" kern="1200" smtClean="0">
          <a:solidFill>
            <a:schemeClr val="tx1"/>
          </a:solidFill>
          <a:latin typeface="맑은 고딕" pitchFamily="50" charset="-127"/>
          <a:ea typeface="맑은 고딕" pitchFamily="50" charset="-127"/>
          <a:cs typeface="+mn-cs"/>
        </a:defRPr>
      </a:lvl1pPr>
      <a:lvl2pPr marL="808998" indent="-311153" algn="l" defTabSz="995690" rtl="0" eaLnBrk="1" latinLnBrk="1" hangingPunct="1">
        <a:spcBef>
          <a:spcPct val="20000"/>
        </a:spcBef>
        <a:buFont typeface="Arial" pitchFamily="34" charset="0"/>
        <a:buChar char="–"/>
        <a:defRPr lang="ko-KR" altLang="en-US" sz="2000" kern="1200" smtClean="0">
          <a:solidFill>
            <a:schemeClr val="tx1"/>
          </a:solidFill>
          <a:latin typeface="맑은 고딕" pitchFamily="50" charset="-127"/>
          <a:ea typeface="맑은 고딕" pitchFamily="50" charset="-127"/>
          <a:cs typeface="+mn-cs"/>
        </a:defRPr>
      </a:lvl2pPr>
      <a:lvl3pPr marL="1244613" indent="-248923" algn="l" defTabSz="995690" rtl="0" eaLnBrk="1" latinLnBrk="1" hangingPunct="1">
        <a:spcBef>
          <a:spcPct val="20000"/>
        </a:spcBef>
        <a:buFont typeface="Arial" pitchFamily="34" charset="0"/>
        <a:buChar char="•"/>
        <a:defRPr lang="ko-KR" altLang="en-US" sz="2000" kern="1200" smtClean="0">
          <a:solidFill>
            <a:schemeClr val="tx1"/>
          </a:solidFill>
          <a:latin typeface="맑은 고딕" pitchFamily="50" charset="-127"/>
          <a:ea typeface="맑은 고딕" pitchFamily="50" charset="-127"/>
          <a:cs typeface="+mn-cs"/>
        </a:defRPr>
      </a:lvl3pPr>
      <a:lvl4pPr marL="1742458" indent="-248923" algn="l" defTabSz="995690" rtl="0" eaLnBrk="1" latinLnBrk="1" hangingPunct="1">
        <a:spcBef>
          <a:spcPct val="20000"/>
        </a:spcBef>
        <a:buFont typeface="Arial" pitchFamily="34" charset="0"/>
        <a:buChar char="–"/>
        <a:defRPr lang="ko-KR" altLang="en-US" sz="2000" kern="1200" smtClean="0">
          <a:solidFill>
            <a:schemeClr val="tx1"/>
          </a:solidFill>
          <a:latin typeface="맑은 고딕" pitchFamily="50" charset="-127"/>
          <a:ea typeface="맑은 고딕" pitchFamily="50" charset="-127"/>
          <a:cs typeface="+mn-cs"/>
        </a:defRPr>
      </a:lvl4pPr>
      <a:lvl5pPr marL="2240303" indent="-248923" algn="l" defTabSz="995690" rtl="0" eaLnBrk="1" latinLnBrk="1" hangingPunct="1">
        <a:spcBef>
          <a:spcPct val="20000"/>
        </a:spcBef>
        <a:buFont typeface="Arial" pitchFamily="34" charset="0"/>
        <a:buChar char="»"/>
        <a:defRPr lang="ko-KR" altLang="en-US" sz="2000" kern="1200">
          <a:solidFill>
            <a:schemeClr val="tx1"/>
          </a:solidFill>
          <a:latin typeface="맑은 고딕" pitchFamily="50" charset="-127"/>
          <a:ea typeface="맑은 고딕" pitchFamily="50" charset="-127"/>
          <a:cs typeface="+mn-cs"/>
        </a:defRPr>
      </a:lvl5pPr>
      <a:lvl6pPr marL="273814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6pPr>
      <a:lvl7pPr marL="323599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7pPr>
      <a:lvl8pPr marL="373383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8pPr>
      <a:lvl9pPr marL="423168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9pPr>
    </p:bodyStyle>
    <p:otherStyle>
      <a:defPPr>
        <a:defRPr lang="ko-KR"/>
      </a:defPPr>
      <a:lvl1pPr marL="0" algn="l" defTabSz="995690" rtl="0" eaLnBrk="1" latinLnBrk="1" hangingPunct="1">
        <a:defRPr sz="2000" kern="1200">
          <a:solidFill>
            <a:schemeClr val="tx1"/>
          </a:solidFill>
          <a:latin typeface="+mn-lt"/>
          <a:ea typeface="+mn-ea"/>
          <a:cs typeface="+mn-cs"/>
        </a:defRPr>
      </a:lvl1pPr>
      <a:lvl2pPr marL="497845" algn="l" defTabSz="995690" rtl="0" eaLnBrk="1" latinLnBrk="1" hangingPunct="1">
        <a:defRPr sz="2000" kern="1200">
          <a:solidFill>
            <a:schemeClr val="tx1"/>
          </a:solidFill>
          <a:latin typeface="+mn-lt"/>
          <a:ea typeface="+mn-ea"/>
          <a:cs typeface="+mn-cs"/>
        </a:defRPr>
      </a:lvl2pPr>
      <a:lvl3pPr marL="995690" algn="l" defTabSz="995690" rtl="0" eaLnBrk="1" latinLnBrk="1" hangingPunct="1">
        <a:defRPr sz="2000" kern="1200">
          <a:solidFill>
            <a:schemeClr val="tx1"/>
          </a:solidFill>
          <a:latin typeface="+mn-lt"/>
          <a:ea typeface="+mn-ea"/>
          <a:cs typeface="+mn-cs"/>
        </a:defRPr>
      </a:lvl3pPr>
      <a:lvl4pPr marL="1493535" algn="l" defTabSz="995690" rtl="0" eaLnBrk="1" latinLnBrk="1" hangingPunct="1">
        <a:defRPr sz="2000" kern="1200">
          <a:solidFill>
            <a:schemeClr val="tx1"/>
          </a:solidFill>
          <a:latin typeface="+mn-lt"/>
          <a:ea typeface="+mn-ea"/>
          <a:cs typeface="+mn-cs"/>
        </a:defRPr>
      </a:lvl4pPr>
      <a:lvl5pPr marL="1991380" algn="l" defTabSz="995690" rtl="0" eaLnBrk="1" latinLnBrk="1" hangingPunct="1">
        <a:defRPr sz="2000" kern="1200">
          <a:solidFill>
            <a:schemeClr val="tx1"/>
          </a:solidFill>
          <a:latin typeface="+mn-lt"/>
          <a:ea typeface="+mn-ea"/>
          <a:cs typeface="+mn-cs"/>
        </a:defRPr>
      </a:lvl5pPr>
      <a:lvl6pPr marL="2489225" algn="l" defTabSz="995690" rtl="0" eaLnBrk="1" latinLnBrk="1" hangingPunct="1">
        <a:defRPr sz="2000" kern="1200">
          <a:solidFill>
            <a:schemeClr val="tx1"/>
          </a:solidFill>
          <a:latin typeface="+mn-lt"/>
          <a:ea typeface="+mn-ea"/>
          <a:cs typeface="+mn-cs"/>
        </a:defRPr>
      </a:lvl6pPr>
      <a:lvl7pPr marL="2987070" algn="l" defTabSz="995690" rtl="0" eaLnBrk="1" latinLnBrk="1" hangingPunct="1">
        <a:defRPr sz="2000" kern="1200">
          <a:solidFill>
            <a:schemeClr val="tx1"/>
          </a:solidFill>
          <a:latin typeface="+mn-lt"/>
          <a:ea typeface="+mn-ea"/>
          <a:cs typeface="+mn-cs"/>
        </a:defRPr>
      </a:lvl7pPr>
      <a:lvl8pPr marL="3484916" algn="l" defTabSz="995690" rtl="0" eaLnBrk="1" latinLnBrk="1" hangingPunct="1">
        <a:defRPr sz="2000" kern="1200">
          <a:solidFill>
            <a:schemeClr val="tx1"/>
          </a:solidFill>
          <a:latin typeface="+mn-lt"/>
          <a:ea typeface="+mn-ea"/>
          <a:cs typeface="+mn-cs"/>
        </a:defRPr>
      </a:lvl8pPr>
      <a:lvl9pPr marL="3982761" algn="l" defTabSz="995690" rtl="0" eaLnBrk="1" latinLnBrk="1" hangingPunct="1">
        <a:defRPr sz="20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3.xml"/><Relationship Id="rId1" Type="http://schemas.openxmlformats.org/officeDocument/2006/relationships/slideLayout" Target="../slideLayouts/slideLayout5.xml"/><Relationship Id="rId5" Type="http://schemas.openxmlformats.org/officeDocument/2006/relationships/image" Target="../media/image23.png"/><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부제목 7"/>
          <p:cNvSpPr>
            <a:spLocks noGrp="1"/>
          </p:cNvSpPr>
          <p:nvPr>
            <p:ph type="subTitle" idx="1"/>
          </p:nvPr>
        </p:nvSpPr>
        <p:spPr>
          <a:xfrm>
            <a:off x="550590" y="2257989"/>
            <a:ext cx="4464496" cy="1152128"/>
          </a:xfrm>
        </p:spPr>
        <p:txBody>
          <a:bodyPr/>
          <a:lstStyle/>
          <a:p>
            <a:r>
              <a:rPr lang="en-US" altLang="ko-KR" sz="3000" dirty="0"/>
              <a:t>DAT 205 Capstone</a:t>
            </a:r>
          </a:p>
        </p:txBody>
      </p:sp>
      <p:sp>
        <p:nvSpPr>
          <p:cNvPr id="7" name="제목 6"/>
          <p:cNvSpPr>
            <a:spLocks noGrp="1"/>
          </p:cNvSpPr>
          <p:nvPr>
            <p:ph type="ctrTitle"/>
          </p:nvPr>
        </p:nvSpPr>
        <p:spPr>
          <a:xfrm>
            <a:off x="478582" y="621482"/>
            <a:ext cx="5328592" cy="1656184"/>
          </a:xfrm>
        </p:spPr>
        <p:txBody>
          <a:bodyPr/>
          <a:lstStyle/>
          <a:p>
            <a:r>
              <a:rPr lang="en-US" altLang="ko-KR" sz="5000" dirty="0"/>
              <a:t>PROJECT RAPTORS REBOUND</a:t>
            </a:r>
            <a:endParaRPr lang="ko-KR" altLang="en-US" sz="5000" dirty="0"/>
          </a:p>
        </p:txBody>
      </p:sp>
      <p:sp>
        <p:nvSpPr>
          <p:cNvPr id="27" name="TextBox 26">
            <a:extLst>
              <a:ext uri="{FF2B5EF4-FFF2-40B4-BE49-F238E27FC236}">
                <a16:creationId xmlns:a16="http://schemas.microsoft.com/office/drawing/2014/main" id="{12FB82B8-435C-488B-892F-0B2A8E7D84A2}"/>
              </a:ext>
            </a:extLst>
          </p:cNvPr>
          <p:cNvSpPr txBox="1"/>
          <p:nvPr/>
        </p:nvSpPr>
        <p:spPr>
          <a:xfrm>
            <a:off x="4648200" y="6350000"/>
            <a:ext cx="6965462" cy="480131"/>
          </a:xfrm>
          <a:prstGeom prst="rect">
            <a:avLst/>
          </a:prstGeom>
          <a:noFill/>
        </p:spPr>
        <p:txBody>
          <a:bodyPr wrap="square">
            <a:spAutoFit/>
          </a:bodyPr>
          <a:lstStyle/>
          <a:p>
            <a:pPr marL="0" lvl="0" indent="0" algn="l" rtl="0">
              <a:lnSpc>
                <a:spcPct val="90000"/>
              </a:lnSpc>
              <a:spcBef>
                <a:spcPts val="0"/>
              </a:spcBef>
              <a:spcAft>
                <a:spcPts val="0"/>
              </a:spcAft>
              <a:buSzPts val="2800"/>
              <a:buNone/>
            </a:pPr>
            <a:r>
              <a:rPr lang="en-US" sz="2800" b="1" dirty="0">
                <a:solidFill>
                  <a:srgbClr val="87334A"/>
                </a:solidFill>
              </a:rPr>
              <a:t>Group 1 - Bhavika Patil, Cindy Guo, Dennis Hung</a:t>
            </a:r>
          </a:p>
        </p:txBody>
      </p:sp>
    </p:spTree>
  </p:cSld>
  <p:clrMapOvr>
    <a:masterClrMapping/>
  </p:clrMapOvr>
  <mc:AlternateContent xmlns:mc="http://schemas.openxmlformats.org/markup-compatibility/2006" xmlns:p14="http://schemas.microsoft.com/office/powerpoint/2010/main">
    <mc:Choice Requires="p14">
      <p:transition spd="slow" p14:dur="2000" advTm="21049"/>
    </mc:Choice>
    <mc:Fallback xmlns="">
      <p:transition spd="slow" advTm="21049"/>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38273" y="150098"/>
            <a:ext cx="10971372" cy="798753"/>
          </a:xfrm>
        </p:spPr>
        <p:txBody>
          <a:bodyPr/>
          <a:lstStyle/>
          <a:p>
            <a:r>
              <a:rPr lang="en-US" altLang="ko-KR" dirty="0"/>
              <a:t>Data Analysis Results – Phase 1</a:t>
            </a:r>
          </a:p>
        </p:txBody>
      </p:sp>
      <p:sp>
        <p:nvSpPr>
          <p:cNvPr id="6" name="Content Placeholder 3">
            <a:extLst>
              <a:ext uri="{FF2B5EF4-FFF2-40B4-BE49-F238E27FC236}">
                <a16:creationId xmlns:a16="http://schemas.microsoft.com/office/drawing/2014/main" id="{EFC16065-17B2-44CA-887F-54F20E77CD89}"/>
              </a:ext>
            </a:extLst>
          </p:cNvPr>
          <p:cNvSpPr txBox="1">
            <a:spLocks/>
          </p:cNvSpPr>
          <p:nvPr/>
        </p:nvSpPr>
        <p:spPr>
          <a:xfrm>
            <a:off x="2780102" y="1435501"/>
            <a:ext cx="7817398" cy="407774"/>
          </a:xfrm>
          <a:prstGeom prst="rect">
            <a:avLst/>
          </a:prstGeom>
        </p:spPr>
        <p:txBody>
          <a:bodyPr vert="horz" lIns="99569" tIns="49785" rIns="99569" bIns="49785" rtlCol="0">
            <a:noAutofit/>
          </a:bodyPr>
          <a:lstStyle>
            <a:lvl1pPr marL="373384" indent="-373384" algn="l" defTabSz="995690" rtl="0" eaLnBrk="1" latinLnBrk="1" hangingPunct="1">
              <a:spcBef>
                <a:spcPct val="20000"/>
              </a:spcBef>
              <a:buFont typeface="Arial" pitchFamily="34" charset="0"/>
              <a:buNone/>
              <a:defRPr lang="ko-KR" altLang="en-US" sz="2000" i="1" kern="1200" baseline="0">
                <a:solidFill>
                  <a:schemeClr val="tx1">
                    <a:lumMod val="75000"/>
                    <a:lumOff val="25000"/>
                  </a:schemeClr>
                </a:solidFill>
                <a:latin typeface="+mj-lt"/>
                <a:ea typeface="맑은 고딕" pitchFamily="50" charset="-127"/>
                <a:cs typeface="+mn-cs"/>
              </a:defRPr>
            </a:lvl1pPr>
            <a:lvl2pPr marL="808998" indent="-31115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2pPr>
            <a:lvl3pPr marL="1244613" indent="-24892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3pPr>
            <a:lvl4pPr marL="1742458" indent="-24892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4pPr>
            <a:lvl5pPr marL="2240303" indent="-24892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5pPr>
            <a:lvl6pPr marL="273814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6pPr>
            <a:lvl7pPr marL="323599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7pPr>
            <a:lvl8pPr marL="373383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8pPr>
            <a:lvl9pPr marL="423168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9pPr>
          </a:lstStyle>
          <a:p>
            <a:pPr algn="ctr"/>
            <a:r>
              <a:rPr lang="en-US" sz="2400" dirty="0">
                <a:solidFill>
                  <a:srgbClr val="87334A"/>
                </a:solidFill>
              </a:rPr>
              <a:t>Feature Comparison by Model</a:t>
            </a:r>
            <a:endParaRPr lang="en-CA" sz="2400" dirty="0">
              <a:solidFill>
                <a:srgbClr val="87334A"/>
              </a:solidFill>
            </a:endParaRPr>
          </a:p>
        </p:txBody>
      </p:sp>
      <p:pic>
        <p:nvPicPr>
          <p:cNvPr id="7" name="Picture 6">
            <a:extLst>
              <a:ext uri="{FF2B5EF4-FFF2-40B4-BE49-F238E27FC236}">
                <a16:creationId xmlns:a16="http://schemas.microsoft.com/office/drawing/2014/main" id="{6ADBD821-589D-48AF-BC55-CF99442ACC86}"/>
              </a:ext>
            </a:extLst>
          </p:cNvPr>
          <p:cNvPicPr/>
          <p:nvPr/>
        </p:nvPicPr>
        <p:blipFill>
          <a:blip r:embed="rId3"/>
          <a:stretch>
            <a:fillRect/>
          </a:stretch>
        </p:blipFill>
        <p:spPr>
          <a:xfrm>
            <a:off x="2780102" y="1889250"/>
            <a:ext cx="7817398" cy="4741737"/>
          </a:xfrm>
          <a:prstGeom prst="rect">
            <a:avLst/>
          </a:prstGeom>
        </p:spPr>
      </p:pic>
      <p:sp>
        <p:nvSpPr>
          <p:cNvPr id="13" name="Rectangle 12">
            <a:extLst>
              <a:ext uri="{FF2B5EF4-FFF2-40B4-BE49-F238E27FC236}">
                <a16:creationId xmlns:a16="http://schemas.microsoft.com/office/drawing/2014/main" id="{5DAD6934-AAE6-4FF9-A936-353CCF7A5BC9}"/>
              </a:ext>
            </a:extLst>
          </p:cNvPr>
          <p:cNvSpPr/>
          <p:nvPr/>
        </p:nvSpPr>
        <p:spPr>
          <a:xfrm>
            <a:off x="7480300" y="6438900"/>
            <a:ext cx="1168400" cy="2032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Arrow: Right 13">
            <a:extLst>
              <a:ext uri="{FF2B5EF4-FFF2-40B4-BE49-F238E27FC236}">
                <a16:creationId xmlns:a16="http://schemas.microsoft.com/office/drawing/2014/main" id="{D0F38B91-2D55-444D-A3D7-84D74D268968}"/>
              </a:ext>
            </a:extLst>
          </p:cNvPr>
          <p:cNvSpPr/>
          <p:nvPr/>
        </p:nvSpPr>
        <p:spPr>
          <a:xfrm rot="5400000">
            <a:off x="9182100" y="2146300"/>
            <a:ext cx="571500" cy="241300"/>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 name="Arrow: Right 14">
            <a:extLst>
              <a:ext uri="{FF2B5EF4-FFF2-40B4-BE49-F238E27FC236}">
                <a16:creationId xmlns:a16="http://schemas.microsoft.com/office/drawing/2014/main" id="{66857987-6DB8-45C7-94D5-BFDE418E4265}"/>
              </a:ext>
            </a:extLst>
          </p:cNvPr>
          <p:cNvSpPr/>
          <p:nvPr/>
        </p:nvSpPr>
        <p:spPr>
          <a:xfrm rot="5400000">
            <a:off x="8864600" y="3619500"/>
            <a:ext cx="571500" cy="241300"/>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 name="Arrow: Right 15">
            <a:extLst>
              <a:ext uri="{FF2B5EF4-FFF2-40B4-BE49-F238E27FC236}">
                <a16:creationId xmlns:a16="http://schemas.microsoft.com/office/drawing/2014/main" id="{98910F1F-6300-4D93-A862-07FFF80C0820}"/>
              </a:ext>
            </a:extLst>
          </p:cNvPr>
          <p:cNvSpPr/>
          <p:nvPr/>
        </p:nvSpPr>
        <p:spPr>
          <a:xfrm rot="5400000">
            <a:off x="7937500" y="3594100"/>
            <a:ext cx="571500" cy="241300"/>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291352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fade">
                                      <p:cBhvr>
                                        <p:cTn id="20" dur="500"/>
                                        <p:tgtEl>
                                          <p:spTgt spid="14"/>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fade">
                                      <p:cBhvr>
                                        <p:cTn id="3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3" grpId="0" animBg="1"/>
      <p:bldP spid="14" grpId="0" animBg="1"/>
      <p:bldP spid="15" grpId="0" animBg="1"/>
      <p:bldP spid="1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38273" y="150098"/>
            <a:ext cx="10971372" cy="798753"/>
          </a:xfrm>
        </p:spPr>
        <p:txBody>
          <a:bodyPr/>
          <a:lstStyle/>
          <a:p>
            <a:r>
              <a:rPr lang="en-US" altLang="ko-KR" dirty="0"/>
              <a:t>Data Analysis – Phase 2</a:t>
            </a:r>
          </a:p>
        </p:txBody>
      </p:sp>
      <p:sp>
        <p:nvSpPr>
          <p:cNvPr id="5" name="Flowchart: Terminator 4">
            <a:extLst>
              <a:ext uri="{FF2B5EF4-FFF2-40B4-BE49-F238E27FC236}">
                <a16:creationId xmlns:a16="http://schemas.microsoft.com/office/drawing/2014/main" id="{909A8907-54A0-4E8C-A047-B763116EEDE9}"/>
              </a:ext>
            </a:extLst>
          </p:cNvPr>
          <p:cNvSpPr/>
          <p:nvPr/>
        </p:nvSpPr>
        <p:spPr>
          <a:xfrm>
            <a:off x="2416968" y="2340214"/>
            <a:ext cx="2041887" cy="676668"/>
          </a:xfrm>
          <a:prstGeom prst="flowChartTerminator">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Phase 1 – Enhanced Data</a:t>
            </a:r>
          </a:p>
          <a:p>
            <a:pPr algn="ctr"/>
            <a:r>
              <a:rPr lang="en-CA" sz="1200" dirty="0"/>
              <a:t>(Regular season only)</a:t>
            </a:r>
          </a:p>
        </p:txBody>
      </p:sp>
      <p:sp>
        <p:nvSpPr>
          <p:cNvPr id="7" name="Flowchart: Process 6">
            <a:extLst>
              <a:ext uri="{FF2B5EF4-FFF2-40B4-BE49-F238E27FC236}">
                <a16:creationId xmlns:a16="http://schemas.microsoft.com/office/drawing/2014/main" id="{9D3D625F-B905-42E0-A8AF-C4264564F9D5}"/>
              </a:ext>
            </a:extLst>
          </p:cNvPr>
          <p:cNvSpPr/>
          <p:nvPr/>
        </p:nvSpPr>
        <p:spPr>
          <a:xfrm>
            <a:off x="5030355" y="2340216"/>
            <a:ext cx="1395280" cy="676666"/>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Find the average</a:t>
            </a:r>
          </a:p>
          <a:p>
            <a:pPr algn="ctr"/>
            <a:r>
              <a:rPr lang="en-CA" sz="1200" dirty="0"/>
              <a:t>Stats for TOR</a:t>
            </a:r>
          </a:p>
          <a:p>
            <a:pPr algn="ctr"/>
            <a:r>
              <a:rPr lang="en-CA" sz="1200" dirty="0"/>
              <a:t>for 2014-2020</a:t>
            </a:r>
          </a:p>
        </p:txBody>
      </p:sp>
      <p:sp>
        <p:nvSpPr>
          <p:cNvPr id="8" name="Flowchart: Process 7">
            <a:extLst>
              <a:ext uri="{FF2B5EF4-FFF2-40B4-BE49-F238E27FC236}">
                <a16:creationId xmlns:a16="http://schemas.microsoft.com/office/drawing/2014/main" id="{CCA65C14-B8AB-4EEF-A8FD-45130DC7ABCE}"/>
              </a:ext>
            </a:extLst>
          </p:cNvPr>
          <p:cNvSpPr/>
          <p:nvPr/>
        </p:nvSpPr>
        <p:spPr>
          <a:xfrm>
            <a:off x="7026066" y="2340214"/>
            <a:ext cx="1537746" cy="676668"/>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Establish Player</a:t>
            </a:r>
          </a:p>
          <a:p>
            <a:pPr algn="ctr"/>
            <a:r>
              <a:rPr lang="en-CA" sz="1200" dirty="0"/>
              <a:t>selection/elimination criteria</a:t>
            </a:r>
          </a:p>
        </p:txBody>
      </p:sp>
      <p:sp>
        <p:nvSpPr>
          <p:cNvPr id="9" name="Flowchart: Process 8">
            <a:extLst>
              <a:ext uri="{FF2B5EF4-FFF2-40B4-BE49-F238E27FC236}">
                <a16:creationId xmlns:a16="http://schemas.microsoft.com/office/drawing/2014/main" id="{6427DE4A-708B-47E9-8F79-306E32FFC5D7}"/>
              </a:ext>
            </a:extLst>
          </p:cNvPr>
          <p:cNvSpPr/>
          <p:nvPr/>
        </p:nvSpPr>
        <p:spPr>
          <a:xfrm>
            <a:off x="9135312" y="2340214"/>
            <a:ext cx="1858256" cy="676668"/>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Select 3 TOR under-</a:t>
            </a:r>
          </a:p>
          <a:p>
            <a:pPr algn="ctr"/>
            <a:r>
              <a:rPr lang="en-CA" sz="1200" dirty="0"/>
              <a:t>Performers &amp; 3 Non-TOR</a:t>
            </a:r>
          </a:p>
          <a:p>
            <a:pPr algn="ctr"/>
            <a:r>
              <a:rPr lang="en-CA" sz="1200" dirty="0"/>
              <a:t>better players</a:t>
            </a:r>
          </a:p>
        </p:txBody>
      </p:sp>
      <p:sp>
        <p:nvSpPr>
          <p:cNvPr id="10" name="Flowchart: Process 9">
            <a:extLst>
              <a:ext uri="{FF2B5EF4-FFF2-40B4-BE49-F238E27FC236}">
                <a16:creationId xmlns:a16="http://schemas.microsoft.com/office/drawing/2014/main" id="{A78A8912-B32C-4002-9F2F-F4A772D47BBE}"/>
              </a:ext>
            </a:extLst>
          </p:cNvPr>
          <p:cNvSpPr/>
          <p:nvPr/>
        </p:nvSpPr>
        <p:spPr>
          <a:xfrm>
            <a:off x="9131256" y="3672237"/>
            <a:ext cx="1858256" cy="676666"/>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Build the new data by</a:t>
            </a:r>
          </a:p>
          <a:p>
            <a:pPr algn="ctr"/>
            <a:r>
              <a:rPr lang="en-CA" sz="1200" dirty="0"/>
              <a:t>replacing the TOR with</a:t>
            </a:r>
          </a:p>
          <a:p>
            <a:pPr algn="ctr"/>
            <a:r>
              <a:rPr lang="en-CA" sz="1200" dirty="0"/>
              <a:t>Non-TOR players</a:t>
            </a:r>
          </a:p>
        </p:txBody>
      </p:sp>
      <p:sp>
        <p:nvSpPr>
          <p:cNvPr id="14" name="Flowchart: Process 13">
            <a:extLst>
              <a:ext uri="{FF2B5EF4-FFF2-40B4-BE49-F238E27FC236}">
                <a16:creationId xmlns:a16="http://schemas.microsoft.com/office/drawing/2014/main" id="{2DBFBA07-5359-4F18-9163-57501BA8FB49}"/>
              </a:ext>
            </a:extLst>
          </p:cNvPr>
          <p:cNvSpPr/>
          <p:nvPr/>
        </p:nvSpPr>
        <p:spPr>
          <a:xfrm>
            <a:off x="2412912" y="3672236"/>
            <a:ext cx="2041887" cy="676668"/>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Aggregate Team</a:t>
            </a:r>
          </a:p>
          <a:p>
            <a:pPr algn="ctr"/>
            <a:r>
              <a:rPr lang="en-CA" sz="1200" dirty="0"/>
              <a:t>data for 2005-2020</a:t>
            </a:r>
          </a:p>
        </p:txBody>
      </p:sp>
      <p:sp>
        <p:nvSpPr>
          <p:cNvPr id="15" name="Flowchart: Process 14">
            <a:extLst>
              <a:ext uri="{FF2B5EF4-FFF2-40B4-BE49-F238E27FC236}">
                <a16:creationId xmlns:a16="http://schemas.microsoft.com/office/drawing/2014/main" id="{20C9E56D-C9F1-4B9F-822E-2D5E180765A8}"/>
              </a:ext>
            </a:extLst>
          </p:cNvPr>
          <p:cNvSpPr/>
          <p:nvPr/>
        </p:nvSpPr>
        <p:spPr>
          <a:xfrm>
            <a:off x="2412912" y="5022569"/>
            <a:ext cx="2041887" cy="725271"/>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Build a Random Forest</a:t>
            </a:r>
          </a:p>
          <a:p>
            <a:pPr algn="ctr"/>
            <a:r>
              <a:rPr lang="en-CA" sz="1200" dirty="0"/>
              <a:t>Model and save it</a:t>
            </a:r>
          </a:p>
        </p:txBody>
      </p:sp>
      <p:sp>
        <p:nvSpPr>
          <p:cNvPr id="18" name="Flowchart: Terminator 17">
            <a:extLst>
              <a:ext uri="{FF2B5EF4-FFF2-40B4-BE49-F238E27FC236}">
                <a16:creationId xmlns:a16="http://schemas.microsoft.com/office/drawing/2014/main" id="{AC0E5239-9D5F-454A-BB6A-93DE01ED1662}"/>
              </a:ext>
            </a:extLst>
          </p:cNvPr>
          <p:cNvSpPr/>
          <p:nvPr/>
        </p:nvSpPr>
        <p:spPr>
          <a:xfrm>
            <a:off x="9131255" y="5022569"/>
            <a:ext cx="1858256" cy="730520"/>
          </a:xfrm>
          <a:prstGeom prst="flowChartTerminator">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Team Win Prediction </a:t>
            </a:r>
          </a:p>
          <a:p>
            <a:pPr algn="ctr"/>
            <a:r>
              <a:rPr lang="en-CA" sz="1200" dirty="0"/>
              <a:t>and </a:t>
            </a:r>
          </a:p>
          <a:p>
            <a:pPr algn="ctr"/>
            <a:r>
              <a:rPr lang="en-CA" sz="1200" dirty="0"/>
              <a:t>Analysis</a:t>
            </a:r>
          </a:p>
        </p:txBody>
      </p:sp>
      <p:cxnSp>
        <p:nvCxnSpPr>
          <p:cNvPr id="19" name="Straight Arrow Connector 18">
            <a:extLst>
              <a:ext uri="{FF2B5EF4-FFF2-40B4-BE49-F238E27FC236}">
                <a16:creationId xmlns:a16="http://schemas.microsoft.com/office/drawing/2014/main" id="{F7E6DB43-8551-4035-B5A4-1BD2920F49A5}"/>
              </a:ext>
            </a:extLst>
          </p:cNvPr>
          <p:cNvCxnSpPr>
            <a:cxnSpLocks/>
            <a:stCxn id="5" idx="3"/>
            <a:endCxn id="7" idx="1"/>
          </p:cNvCxnSpPr>
          <p:nvPr/>
        </p:nvCxnSpPr>
        <p:spPr>
          <a:xfrm>
            <a:off x="4458855" y="2678548"/>
            <a:ext cx="571500" cy="1"/>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20" name="Straight Arrow Connector 19">
            <a:extLst>
              <a:ext uri="{FF2B5EF4-FFF2-40B4-BE49-F238E27FC236}">
                <a16:creationId xmlns:a16="http://schemas.microsoft.com/office/drawing/2014/main" id="{B3A15809-CBD3-487B-8200-39C72D2F0DA0}"/>
              </a:ext>
            </a:extLst>
          </p:cNvPr>
          <p:cNvCxnSpPr>
            <a:cxnSpLocks/>
            <a:stCxn id="7" idx="3"/>
            <a:endCxn id="8" idx="1"/>
          </p:cNvCxnSpPr>
          <p:nvPr/>
        </p:nvCxnSpPr>
        <p:spPr>
          <a:xfrm flipV="1">
            <a:off x="6425635" y="2678548"/>
            <a:ext cx="600431" cy="1"/>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21" name="Straight Arrow Connector 20">
            <a:extLst>
              <a:ext uri="{FF2B5EF4-FFF2-40B4-BE49-F238E27FC236}">
                <a16:creationId xmlns:a16="http://schemas.microsoft.com/office/drawing/2014/main" id="{E0D25F05-940D-4C6A-BF3D-1CA806E80C6E}"/>
              </a:ext>
            </a:extLst>
          </p:cNvPr>
          <p:cNvCxnSpPr>
            <a:cxnSpLocks/>
            <a:stCxn id="8" idx="3"/>
            <a:endCxn id="9" idx="1"/>
          </p:cNvCxnSpPr>
          <p:nvPr/>
        </p:nvCxnSpPr>
        <p:spPr>
          <a:xfrm>
            <a:off x="8563812" y="2678548"/>
            <a:ext cx="571500" cy="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29" name="Straight Arrow Connector 28">
            <a:extLst>
              <a:ext uri="{FF2B5EF4-FFF2-40B4-BE49-F238E27FC236}">
                <a16:creationId xmlns:a16="http://schemas.microsoft.com/office/drawing/2014/main" id="{1E773FCB-4651-4AA3-9ABD-99A1DE17468E}"/>
              </a:ext>
            </a:extLst>
          </p:cNvPr>
          <p:cNvCxnSpPr>
            <a:cxnSpLocks/>
            <a:stCxn id="15" idx="3"/>
            <a:endCxn id="149" idx="1"/>
          </p:cNvCxnSpPr>
          <p:nvPr/>
        </p:nvCxnSpPr>
        <p:spPr>
          <a:xfrm flipV="1">
            <a:off x="4454799" y="5382583"/>
            <a:ext cx="1271377" cy="2622"/>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74" name="Straight Arrow Connector 73">
            <a:extLst>
              <a:ext uri="{FF2B5EF4-FFF2-40B4-BE49-F238E27FC236}">
                <a16:creationId xmlns:a16="http://schemas.microsoft.com/office/drawing/2014/main" id="{18106A7F-A2BE-4DD7-A846-C8CC9430A041}"/>
              </a:ext>
            </a:extLst>
          </p:cNvPr>
          <p:cNvCxnSpPr>
            <a:cxnSpLocks/>
            <a:stCxn id="9" idx="2"/>
            <a:endCxn id="10" idx="0"/>
          </p:cNvCxnSpPr>
          <p:nvPr/>
        </p:nvCxnSpPr>
        <p:spPr>
          <a:xfrm flipH="1">
            <a:off x="10060384" y="3016882"/>
            <a:ext cx="4056" cy="655355"/>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87" name="Straight Arrow Connector 86">
            <a:extLst>
              <a:ext uri="{FF2B5EF4-FFF2-40B4-BE49-F238E27FC236}">
                <a16:creationId xmlns:a16="http://schemas.microsoft.com/office/drawing/2014/main" id="{1EB63AE8-AEC7-4BA7-81F9-3A63C84DF673}"/>
              </a:ext>
            </a:extLst>
          </p:cNvPr>
          <p:cNvCxnSpPr>
            <a:cxnSpLocks/>
            <a:stCxn id="5" idx="2"/>
            <a:endCxn id="14" idx="0"/>
          </p:cNvCxnSpPr>
          <p:nvPr/>
        </p:nvCxnSpPr>
        <p:spPr>
          <a:xfrm flipH="1">
            <a:off x="3433856" y="3016882"/>
            <a:ext cx="4056" cy="655354"/>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90" name="Straight Arrow Connector 89">
            <a:extLst>
              <a:ext uri="{FF2B5EF4-FFF2-40B4-BE49-F238E27FC236}">
                <a16:creationId xmlns:a16="http://schemas.microsoft.com/office/drawing/2014/main" id="{20F0FFB9-3560-4DE8-8C00-D8423F04F8B0}"/>
              </a:ext>
            </a:extLst>
          </p:cNvPr>
          <p:cNvCxnSpPr>
            <a:cxnSpLocks/>
            <a:stCxn id="14" idx="2"/>
            <a:endCxn id="15" idx="0"/>
          </p:cNvCxnSpPr>
          <p:nvPr/>
        </p:nvCxnSpPr>
        <p:spPr>
          <a:xfrm>
            <a:off x="3433856" y="4348904"/>
            <a:ext cx="0" cy="673665"/>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
        <p:nvSpPr>
          <p:cNvPr id="149" name="Flowchart: Process 148">
            <a:extLst>
              <a:ext uri="{FF2B5EF4-FFF2-40B4-BE49-F238E27FC236}">
                <a16:creationId xmlns:a16="http://schemas.microsoft.com/office/drawing/2014/main" id="{5FCDCB81-D13B-4F89-B578-1CA5D870956C}"/>
              </a:ext>
            </a:extLst>
          </p:cNvPr>
          <p:cNvSpPr/>
          <p:nvPr/>
        </p:nvSpPr>
        <p:spPr>
          <a:xfrm>
            <a:off x="5726176" y="5017326"/>
            <a:ext cx="2041887" cy="730514"/>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Run saved model with the</a:t>
            </a:r>
          </a:p>
          <a:p>
            <a:pPr algn="ctr"/>
            <a:r>
              <a:rPr lang="en-CA" sz="1200" dirty="0"/>
              <a:t>Generated data</a:t>
            </a:r>
          </a:p>
        </p:txBody>
      </p:sp>
      <p:cxnSp>
        <p:nvCxnSpPr>
          <p:cNvPr id="154" name="Straight Arrow Connector 153">
            <a:extLst>
              <a:ext uri="{FF2B5EF4-FFF2-40B4-BE49-F238E27FC236}">
                <a16:creationId xmlns:a16="http://schemas.microsoft.com/office/drawing/2014/main" id="{7DE0C762-CC58-4D0F-B801-5AF1307E4757}"/>
              </a:ext>
            </a:extLst>
          </p:cNvPr>
          <p:cNvCxnSpPr>
            <a:cxnSpLocks/>
            <a:stCxn id="149" idx="3"/>
            <a:endCxn id="18" idx="1"/>
          </p:cNvCxnSpPr>
          <p:nvPr/>
        </p:nvCxnSpPr>
        <p:spPr>
          <a:xfrm>
            <a:off x="7768063" y="5382583"/>
            <a:ext cx="1363192" cy="5246"/>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158" name="Connector: Elbow 157">
            <a:extLst>
              <a:ext uri="{FF2B5EF4-FFF2-40B4-BE49-F238E27FC236}">
                <a16:creationId xmlns:a16="http://schemas.microsoft.com/office/drawing/2014/main" id="{BA5D28D9-414D-4296-9916-8FC6D778938B}"/>
              </a:ext>
            </a:extLst>
          </p:cNvPr>
          <p:cNvCxnSpPr>
            <a:stCxn id="10" idx="1"/>
            <a:endCxn id="149" idx="0"/>
          </p:cNvCxnSpPr>
          <p:nvPr/>
        </p:nvCxnSpPr>
        <p:spPr>
          <a:xfrm rot="10800000" flipV="1">
            <a:off x="6747120" y="4010570"/>
            <a:ext cx="2384136" cy="1006756"/>
          </a:xfrm>
          <a:prstGeom prst="bentConnector2">
            <a:avLst/>
          </a:prstGeom>
          <a:ln>
            <a:tailEnd type="triangle"/>
          </a:ln>
        </p:spPr>
        <p:style>
          <a:lnRef idx="2">
            <a:schemeClr val="accent2"/>
          </a:lnRef>
          <a:fillRef idx="0">
            <a:schemeClr val="accent2"/>
          </a:fillRef>
          <a:effectRef idx="1">
            <a:schemeClr val="accent2"/>
          </a:effectRef>
          <a:fontRef idx="minor">
            <a:schemeClr val="tx1"/>
          </a:fontRef>
        </p:style>
      </p:cxnSp>
      <p:sp>
        <p:nvSpPr>
          <p:cNvPr id="22" name="TextBox 21">
            <a:extLst>
              <a:ext uri="{FF2B5EF4-FFF2-40B4-BE49-F238E27FC236}">
                <a16:creationId xmlns:a16="http://schemas.microsoft.com/office/drawing/2014/main" id="{3D10349B-C85E-48FE-BD43-8B85E928D2B4}"/>
              </a:ext>
            </a:extLst>
          </p:cNvPr>
          <p:cNvSpPr txBox="1"/>
          <p:nvPr/>
        </p:nvSpPr>
        <p:spPr>
          <a:xfrm>
            <a:off x="2412911" y="1400228"/>
            <a:ext cx="8576599" cy="461665"/>
          </a:xfrm>
          <a:prstGeom prst="rect">
            <a:avLst/>
          </a:prstGeom>
          <a:noFill/>
        </p:spPr>
        <p:txBody>
          <a:bodyPr wrap="square">
            <a:spAutoFit/>
          </a:bodyPr>
          <a:lstStyle/>
          <a:p>
            <a:pPr marL="0" marR="0" lvl="0" indent="0" algn="ctr" defTabSz="995690" rtl="0" eaLnBrk="1" fontAlgn="auto" latinLnBrk="1" hangingPunct="1">
              <a:lnSpc>
                <a:spcPct val="100000"/>
              </a:lnSpc>
              <a:spcBef>
                <a:spcPct val="20000"/>
              </a:spcBef>
              <a:spcAft>
                <a:spcPts val="0"/>
              </a:spcAft>
              <a:buClrTx/>
              <a:buSzTx/>
              <a:buFont typeface="Arial" pitchFamily="34" charset="0"/>
              <a:buNone/>
              <a:tabLst/>
              <a:defRPr/>
            </a:pPr>
            <a:r>
              <a:rPr kumimoji="0" lang="en-US" altLang="ko-KR" sz="2400" i="1" u="none" strike="noStrike" kern="1200" cap="none" spc="0" normalizeH="0" baseline="0" noProof="0" dirty="0">
                <a:ln>
                  <a:noFill/>
                </a:ln>
                <a:solidFill>
                  <a:srgbClr val="87334A"/>
                </a:solidFill>
                <a:effectLst/>
                <a:uLnTx/>
                <a:uFillTx/>
                <a:latin typeface="+mj-lt"/>
                <a:ea typeface="맑은 고딕" pitchFamily="50" charset="-127"/>
                <a:cs typeface="+mn-cs"/>
              </a:rPr>
              <a:t>Phase 2 – Player Selection</a:t>
            </a:r>
          </a:p>
        </p:txBody>
      </p:sp>
    </p:spTree>
    <p:extLst>
      <p:ext uri="{BB962C8B-B14F-4D97-AF65-F5344CB8AC3E}">
        <p14:creationId xmlns:p14="http://schemas.microsoft.com/office/powerpoint/2010/main" val="344840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7"/>
                                        </p:tgtEl>
                                        <p:attrNameLst>
                                          <p:attrName>style.visibility</p:attrName>
                                        </p:attrNameLst>
                                      </p:cBhvr>
                                      <p:to>
                                        <p:strVal val="visible"/>
                                      </p:to>
                                    </p:set>
                                    <p:animEffect transition="in" filter="fade">
                                      <p:cBhvr>
                                        <p:cTn id="17" dur="500"/>
                                        <p:tgtEl>
                                          <p:spTgt spid="87"/>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fade">
                                      <p:cBhvr>
                                        <p:cTn id="20" dur="500"/>
                                        <p:tgtEl>
                                          <p:spTgt spid="14"/>
                                        </p:tgtEl>
                                      </p:cBhvr>
                                    </p:animEffect>
                                  </p:childTnLst>
                                </p:cTn>
                              </p:par>
                              <p:par>
                                <p:cTn id="21" presetID="10" presetClass="entr" presetSubtype="0" fill="hold" nodeType="withEffect">
                                  <p:stCondLst>
                                    <p:cond delay="0"/>
                                  </p:stCondLst>
                                  <p:childTnLst>
                                    <p:set>
                                      <p:cBhvr>
                                        <p:cTn id="22" dur="1" fill="hold">
                                          <p:stCondLst>
                                            <p:cond delay="0"/>
                                          </p:stCondLst>
                                        </p:cTn>
                                        <p:tgtEl>
                                          <p:spTgt spid="90"/>
                                        </p:tgtEl>
                                        <p:attrNameLst>
                                          <p:attrName>style.visibility</p:attrName>
                                        </p:attrNameLst>
                                      </p:cBhvr>
                                      <p:to>
                                        <p:strVal val="visible"/>
                                      </p:to>
                                    </p:set>
                                    <p:animEffect transition="in" filter="fade">
                                      <p:cBhvr>
                                        <p:cTn id="23" dur="500"/>
                                        <p:tgtEl>
                                          <p:spTgt spid="90"/>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fade">
                                      <p:cBhvr>
                                        <p:cTn id="26" dur="500"/>
                                        <p:tgtEl>
                                          <p:spTgt spid="15"/>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fade">
                                      <p:cBhvr>
                                        <p:cTn id="31" dur="500"/>
                                        <p:tgtEl>
                                          <p:spTgt spid="19"/>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fade">
                                      <p:cBhvr>
                                        <p:cTn id="34" dur="500"/>
                                        <p:tgtEl>
                                          <p:spTgt spid="7"/>
                                        </p:tgtEl>
                                      </p:cBhvr>
                                    </p:animEffect>
                                  </p:childTnLst>
                                </p:cTn>
                              </p:par>
                              <p:par>
                                <p:cTn id="35" presetID="10" presetClass="entr" presetSubtype="0" fill="hold" nodeType="with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fade">
                                      <p:cBhvr>
                                        <p:cTn id="37" dur="500"/>
                                        <p:tgtEl>
                                          <p:spTgt spid="20"/>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8"/>
                                        </p:tgtEl>
                                        <p:attrNameLst>
                                          <p:attrName>style.visibility</p:attrName>
                                        </p:attrNameLst>
                                      </p:cBhvr>
                                      <p:to>
                                        <p:strVal val="visible"/>
                                      </p:to>
                                    </p:set>
                                    <p:animEffect transition="in" filter="fade">
                                      <p:cBhvr>
                                        <p:cTn id="40" dur="500"/>
                                        <p:tgtEl>
                                          <p:spTgt spid="8"/>
                                        </p:tgtEl>
                                      </p:cBhvr>
                                    </p:animEffect>
                                  </p:childTnLst>
                                </p:cTn>
                              </p:par>
                              <p:par>
                                <p:cTn id="41" presetID="10" presetClass="entr" presetSubtype="0" fill="hold" nodeType="withEffect">
                                  <p:stCondLst>
                                    <p:cond delay="0"/>
                                  </p:stCondLst>
                                  <p:childTnLst>
                                    <p:set>
                                      <p:cBhvr>
                                        <p:cTn id="42" dur="1" fill="hold">
                                          <p:stCondLst>
                                            <p:cond delay="0"/>
                                          </p:stCondLst>
                                        </p:cTn>
                                        <p:tgtEl>
                                          <p:spTgt spid="21"/>
                                        </p:tgtEl>
                                        <p:attrNameLst>
                                          <p:attrName>style.visibility</p:attrName>
                                        </p:attrNameLst>
                                      </p:cBhvr>
                                      <p:to>
                                        <p:strVal val="visible"/>
                                      </p:to>
                                    </p:set>
                                    <p:animEffect transition="in" filter="fade">
                                      <p:cBhvr>
                                        <p:cTn id="43" dur="500"/>
                                        <p:tgtEl>
                                          <p:spTgt spid="21"/>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9"/>
                                        </p:tgtEl>
                                        <p:attrNameLst>
                                          <p:attrName>style.visibility</p:attrName>
                                        </p:attrNameLst>
                                      </p:cBhvr>
                                      <p:to>
                                        <p:strVal val="visible"/>
                                      </p:to>
                                    </p:set>
                                    <p:animEffect transition="in" filter="fade">
                                      <p:cBhvr>
                                        <p:cTn id="46" dur="500"/>
                                        <p:tgtEl>
                                          <p:spTgt spid="9"/>
                                        </p:tgtEl>
                                      </p:cBhvr>
                                    </p:animEffect>
                                  </p:childTnLst>
                                </p:cTn>
                              </p:par>
                              <p:par>
                                <p:cTn id="47" presetID="10" presetClass="entr" presetSubtype="0" fill="hold" nodeType="withEffect">
                                  <p:stCondLst>
                                    <p:cond delay="0"/>
                                  </p:stCondLst>
                                  <p:childTnLst>
                                    <p:set>
                                      <p:cBhvr>
                                        <p:cTn id="48" dur="1" fill="hold">
                                          <p:stCondLst>
                                            <p:cond delay="0"/>
                                          </p:stCondLst>
                                        </p:cTn>
                                        <p:tgtEl>
                                          <p:spTgt spid="74"/>
                                        </p:tgtEl>
                                        <p:attrNameLst>
                                          <p:attrName>style.visibility</p:attrName>
                                        </p:attrNameLst>
                                      </p:cBhvr>
                                      <p:to>
                                        <p:strVal val="visible"/>
                                      </p:to>
                                    </p:set>
                                    <p:animEffect transition="in" filter="fade">
                                      <p:cBhvr>
                                        <p:cTn id="49" dur="500"/>
                                        <p:tgtEl>
                                          <p:spTgt spid="74"/>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0"/>
                                        </p:tgtEl>
                                        <p:attrNameLst>
                                          <p:attrName>style.visibility</p:attrName>
                                        </p:attrNameLst>
                                      </p:cBhvr>
                                      <p:to>
                                        <p:strVal val="visible"/>
                                      </p:to>
                                    </p:set>
                                    <p:animEffect transition="in" filter="fade">
                                      <p:cBhvr>
                                        <p:cTn id="52" dur="500"/>
                                        <p:tgtEl>
                                          <p:spTgt spid="10"/>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158"/>
                                        </p:tgtEl>
                                        <p:attrNameLst>
                                          <p:attrName>style.visibility</p:attrName>
                                        </p:attrNameLst>
                                      </p:cBhvr>
                                      <p:to>
                                        <p:strVal val="visible"/>
                                      </p:to>
                                    </p:set>
                                    <p:animEffect transition="in" filter="fade">
                                      <p:cBhvr>
                                        <p:cTn id="57" dur="500"/>
                                        <p:tgtEl>
                                          <p:spTgt spid="158"/>
                                        </p:tgtEl>
                                      </p:cBhvr>
                                    </p:animEffect>
                                  </p:childTnLst>
                                </p:cTn>
                              </p:par>
                              <p:par>
                                <p:cTn id="58" presetID="10" presetClass="entr" presetSubtype="0" fill="hold" nodeType="withEffect">
                                  <p:stCondLst>
                                    <p:cond delay="0"/>
                                  </p:stCondLst>
                                  <p:childTnLst>
                                    <p:set>
                                      <p:cBhvr>
                                        <p:cTn id="59" dur="1" fill="hold">
                                          <p:stCondLst>
                                            <p:cond delay="0"/>
                                          </p:stCondLst>
                                        </p:cTn>
                                        <p:tgtEl>
                                          <p:spTgt spid="29"/>
                                        </p:tgtEl>
                                        <p:attrNameLst>
                                          <p:attrName>style.visibility</p:attrName>
                                        </p:attrNameLst>
                                      </p:cBhvr>
                                      <p:to>
                                        <p:strVal val="visible"/>
                                      </p:to>
                                    </p:set>
                                    <p:animEffect transition="in" filter="fade">
                                      <p:cBhvr>
                                        <p:cTn id="60" dur="500"/>
                                        <p:tgtEl>
                                          <p:spTgt spid="29"/>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149"/>
                                        </p:tgtEl>
                                        <p:attrNameLst>
                                          <p:attrName>style.visibility</p:attrName>
                                        </p:attrNameLst>
                                      </p:cBhvr>
                                      <p:to>
                                        <p:strVal val="visible"/>
                                      </p:to>
                                    </p:set>
                                    <p:animEffect transition="in" filter="fade">
                                      <p:cBhvr>
                                        <p:cTn id="63" dur="500"/>
                                        <p:tgtEl>
                                          <p:spTgt spid="149"/>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154"/>
                                        </p:tgtEl>
                                        <p:attrNameLst>
                                          <p:attrName>style.visibility</p:attrName>
                                        </p:attrNameLst>
                                      </p:cBhvr>
                                      <p:to>
                                        <p:strVal val="visible"/>
                                      </p:to>
                                    </p:set>
                                    <p:animEffect transition="in" filter="fade">
                                      <p:cBhvr>
                                        <p:cTn id="68" dur="500"/>
                                        <p:tgtEl>
                                          <p:spTgt spid="154"/>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18"/>
                                        </p:tgtEl>
                                        <p:attrNameLst>
                                          <p:attrName>style.visibility</p:attrName>
                                        </p:attrNameLst>
                                      </p:cBhvr>
                                      <p:to>
                                        <p:strVal val="visible"/>
                                      </p:to>
                                    </p:set>
                                    <p:animEffect transition="in" filter="fade">
                                      <p:cBhvr>
                                        <p:cTn id="71"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P spid="9" grpId="0" animBg="1"/>
      <p:bldP spid="10" grpId="0" animBg="1"/>
      <p:bldP spid="14" grpId="0" animBg="1"/>
      <p:bldP spid="15" grpId="0" animBg="1"/>
      <p:bldP spid="18" grpId="0" animBg="1"/>
      <p:bldP spid="149" grpId="0" animBg="1"/>
      <p:bldP spid="2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38273" y="150098"/>
            <a:ext cx="10971372" cy="798753"/>
          </a:xfrm>
        </p:spPr>
        <p:txBody>
          <a:bodyPr/>
          <a:lstStyle/>
          <a:p>
            <a:r>
              <a:rPr lang="en-US" altLang="ko-KR" dirty="0"/>
              <a:t>Data Analysis Results – Phase 2</a:t>
            </a:r>
          </a:p>
        </p:txBody>
      </p:sp>
      <p:sp>
        <p:nvSpPr>
          <p:cNvPr id="4" name="Content Placeholder 3">
            <a:extLst>
              <a:ext uri="{FF2B5EF4-FFF2-40B4-BE49-F238E27FC236}">
                <a16:creationId xmlns:a16="http://schemas.microsoft.com/office/drawing/2014/main" id="{E388F9C2-539E-467B-B556-FD27FCB68639}"/>
              </a:ext>
            </a:extLst>
          </p:cNvPr>
          <p:cNvSpPr>
            <a:spLocks noGrp="1"/>
          </p:cNvSpPr>
          <p:nvPr>
            <p:ph idx="1"/>
          </p:nvPr>
        </p:nvSpPr>
        <p:spPr>
          <a:xfrm>
            <a:off x="2449220" y="1593842"/>
            <a:ext cx="9160425" cy="4721584"/>
          </a:xfrm>
        </p:spPr>
        <p:txBody>
          <a:bodyPr>
            <a:normAutofit/>
          </a:bodyPr>
          <a:lstStyle/>
          <a:p>
            <a:pPr algn="ctr"/>
            <a:r>
              <a:rPr lang="en-CA" sz="2400" dirty="0">
                <a:solidFill>
                  <a:srgbClr val="87334A"/>
                </a:solidFill>
              </a:rPr>
              <a:t>Player Average Stats Comparison</a:t>
            </a:r>
          </a:p>
        </p:txBody>
      </p:sp>
      <p:pic>
        <p:nvPicPr>
          <p:cNvPr id="8" name="Picture 7">
            <a:extLst>
              <a:ext uri="{FF2B5EF4-FFF2-40B4-BE49-F238E27FC236}">
                <a16:creationId xmlns:a16="http://schemas.microsoft.com/office/drawing/2014/main" id="{50C66242-7D86-44C0-A886-BF407605C81C}"/>
              </a:ext>
            </a:extLst>
          </p:cNvPr>
          <p:cNvPicPr>
            <a:picLocks noChangeAspect="1"/>
          </p:cNvPicPr>
          <p:nvPr/>
        </p:nvPicPr>
        <p:blipFill>
          <a:blip r:embed="rId3"/>
          <a:stretch>
            <a:fillRect/>
          </a:stretch>
        </p:blipFill>
        <p:spPr>
          <a:xfrm>
            <a:off x="1995256" y="2247988"/>
            <a:ext cx="8934514" cy="4062125"/>
          </a:xfrm>
          <a:prstGeom prst="rect">
            <a:avLst/>
          </a:prstGeom>
        </p:spPr>
      </p:pic>
      <p:sp>
        <p:nvSpPr>
          <p:cNvPr id="6" name="Rectangle 5">
            <a:extLst>
              <a:ext uri="{FF2B5EF4-FFF2-40B4-BE49-F238E27FC236}">
                <a16:creationId xmlns:a16="http://schemas.microsoft.com/office/drawing/2014/main" id="{7B80AAFD-5F79-4C9F-B38E-D150411C3B57}"/>
              </a:ext>
            </a:extLst>
          </p:cNvPr>
          <p:cNvSpPr/>
          <p:nvPr/>
        </p:nvSpPr>
        <p:spPr>
          <a:xfrm>
            <a:off x="3359888" y="2247988"/>
            <a:ext cx="7386501" cy="145214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Rectangle 8">
            <a:extLst>
              <a:ext uri="{FF2B5EF4-FFF2-40B4-BE49-F238E27FC236}">
                <a16:creationId xmlns:a16="http://schemas.microsoft.com/office/drawing/2014/main" id="{F63A3580-8BBA-4EDC-9648-B8CCC6B7131C}"/>
              </a:ext>
            </a:extLst>
          </p:cNvPr>
          <p:cNvSpPr/>
          <p:nvPr/>
        </p:nvSpPr>
        <p:spPr>
          <a:xfrm>
            <a:off x="3359888" y="3954634"/>
            <a:ext cx="7386501" cy="100013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Rectangle 9">
            <a:extLst>
              <a:ext uri="{FF2B5EF4-FFF2-40B4-BE49-F238E27FC236}">
                <a16:creationId xmlns:a16="http://schemas.microsoft.com/office/drawing/2014/main" id="{018BC1E2-936D-416E-BBE9-1B013B625778}"/>
              </a:ext>
            </a:extLst>
          </p:cNvPr>
          <p:cNvSpPr/>
          <p:nvPr/>
        </p:nvSpPr>
        <p:spPr>
          <a:xfrm>
            <a:off x="3359888" y="4991431"/>
            <a:ext cx="7386501" cy="100013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482423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grpId="1" nodeType="clickEffect">
                                  <p:stCondLst>
                                    <p:cond delay="0"/>
                                  </p:stCondLst>
                                  <p:childTnLst>
                                    <p:animEffect transition="out" filter="fade">
                                      <p:cBhvr>
                                        <p:cTn id="19" dur="500"/>
                                        <p:tgtEl>
                                          <p:spTgt spid="6"/>
                                        </p:tgtEl>
                                      </p:cBhvr>
                                    </p:animEffect>
                                    <p:set>
                                      <p:cBhvr>
                                        <p:cTn id="20" dur="1" fill="hold">
                                          <p:stCondLst>
                                            <p:cond delay="499"/>
                                          </p:stCondLst>
                                        </p:cTn>
                                        <p:tgtEl>
                                          <p:spTgt spid="6"/>
                                        </p:tgtEl>
                                        <p:attrNameLst>
                                          <p:attrName>style.visibility</p:attrName>
                                        </p:attrNameLst>
                                      </p:cBhvr>
                                      <p:to>
                                        <p:strVal val="hidden"/>
                                      </p:to>
                                    </p:set>
                                  </p:childTnLst>
                                </p:cTn>
                              </p:par>
                              <p:par>
                                <p:cTn id="21" presetID="10"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grpId="1" nodeType="clickEffect">
                                  <p:stCondLst>
                                    <p:cond delay="0"/>
                                  </p:stCondLst>
                                  <p:childTnLst>
                                    <p:animEffect transition="out" filter="fade">
                                      <p:cBhvr>
                                        <p:cTn id="27" dur="500"/>
                                        <p:tgtEl>
                                          <p:spTgt spid="9"/>
                                        </p:tgtEl>
                                      </p:cBhvr>
                                    </p:animEffect>
                                    <p:set>
                                      <p:cBhvr>
                                        <p:cTn id="28" dur="1" fill="hold">
                                          <p:stCondLst>
                                            <p:cond delay="499"/>
                                          </p:stCondLst>
                                        </p:cTn>
                                        <p:tgtEl>
                                          <p:spTgt spid="9"/>
                                        </p:tgtEl>
                                        <p:attrNameLst>
                                          <p:attrName>style.visibility</p:attrName>
                                        </p:attrNameLst>
                                      </p:cBhvr>
                                      <p:to>
                                        <p:strVal val="hidden"/>
                                      </p:to>
                                    </p:set>
                                  </p:childTnLst>
                                </p:cTn>
                              </p:par>
                              <p:par>
                                <p:cTn id="29" presetID="10" presetClass="entr" presetSubtype="0" fill="hold" grpId="2" nodeType="with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fade">
                                      <p:cBhvr>
                                        <p:cTn id="31" dur="500"/>
                                        <p:tgtEl>
                                          <p:spTgt spid="6"/>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xit" presetSubtype="0" fill="hold" grpId="3" nodeType="clickEffect">
                                  <p:stCondLst>
                                    <p:cond delay="0"/>
                                  </p:stCondLst>
                                  <p:childTnLst>
                                    <p:animEffect transition="out" filter="fade">
                                      <p:cBhvr>
                                        <p:cTn id="35" dur="500"/>
                                        <p:tgtEl>
                                          <p:spTgt spid="6"/>
                                        </p:tgtEl>
                                      </p:cBhvr>
                                    </p:animEffect>
                                    <p:set>
                                      <p:cBhvr>
                                        <p:cTn id="36" dur="1" fill="hold">
                                          <p:stCondLst>
                                            <p:cond delay="499"/>
                                          </p:stCondLst>
                                        </p:cTn>
                                        <p:tgtEl>
                                          <p:spTgt spid="6"/>
                                        </p:tgtEl>
                                        <p:attrNameLst>
                                          <p:attrName>style.visibility</p:attrName>
                                        </p:attrNameLst>
                                      </p:cBhvr>
                                      <p:to>
                                        <p:strVal val="hidden"/>
                                      </p:to>
                                    </p:set>
                                  </p:childTnLst>
                                </p:cTn>
                              </p:par>
                              <p:par>
                                <p:cTn id="37" presetID="10" presetClass="entr" presetSubtype="0" fill="hold" grpId="0" nodeType="with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fade">
                                      <p:cBhvr>
                                        <p:cTn id="3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6" grpId="2" animBg="1"/>
      <p:bldP spid="6" grpId="3" animBg="1"/>
      <p:bldP spid="9" grpId="0" animBg="1"/>
      <p:bldP spid="9" grpId="1" animBg="1"/>
      <p:bldP spid="10"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a:extLst>
              <a:ext uri="{FF2B5EF4-FFF2-40B4-BE49-F238E27FC236}">
                <a16:creationId xmlns:a16="http://schemas.microsoft.com/office/drawing/2014/main" id="{99474982-411D-450B-B09B-AF64BBDB08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44983" y="4324313"/>
            <a:ext cx="6698445" cy="2403068"/>
          </a:xfrm>
          <a:prstGeom prst="rect">
            <a:avLst/>
          </a:prstGeom>
          <a:noFill/>
          <a:extLst>
            <a:ext uri="{909E8E84-426E-40DD-AFC4-6F175D3DCCD1}">
              <a14:hiddenFill xmlns:a14="http://schemas.microsoft.com/office/drawing/2010/main">
                <a:solidFill>
                  <a:srgbClr val="FFFFFF"/>
                </a:solidFill>
              </a14:hiddenFill>
            </a:ext>
          </a:extLst>
        </p:spPr>
      </p:pic>
      <p:sp>
        <p:nvSpPr>
          <p:cNvPr id="2" name="제목 1"/>
          <p:cNvSpPr>
            <a:spLocks noGrp="1"/>
          </p:cNvSpPr>
          <p:nvPr>
            <p:ph type="title"/>
          </p:nvPr>
        </p:nvSpPr>
        <p:spPr/>
        <p:txBody>
          <a:bodyPr/>
          <a:lstStyle/>
          <a:p>
            <a:r>
              <a:rPr lang="en-US" altLang="ko-KR" dirty="0"/>
              <a:t>Results – Team Win Prediction</a:t>
            </a:r>
          </a:p>
        </p:txBody>
      </p:sp>
      <p:pic>
        <p:nvPicPr>
          <p:cNvPr id="11" name="Picture 10">
            <a:extLst>
              <a:ext uri="{FF2B5EF4-FFF2-40B4-BE49-F238E27FC236}">
                <a16:creationId xmlns:a16="http://schemas.microsoft.com/office/drawing/2014/main" id="{22B45F09-D969-48E2-A267-C5B4FAA75EBD}"/>
              </a:ext>
            </a:extLst>
          </p:cNvPr>
          <p:cNvPicPr/>
          <p:nvPr/>
        </p:nvPicPr>
        <p:blipFill>
          <a:blip r:embed="rId4"/>
          <a:stretch>
            <a:fillRect/>
          </a:stretch>
        </p:blipFill>
        <p:spPr>
          <a:xfrm>
            <a:off x="7619998" y="1602377"/>
            <a:ext cx="3807460" cy="2159998"/>
          </a:xfrm>
          <a:prstGeom prst="rect">
            <a:avLst/>
          </a:prstGeom>
        </p:spPr>
      </p:pic>
      <p:pic>
        <p:nvPicPr>
          <p:cNvPr id="9" name="Picture 8">
            <a:extLst>
              <a:ext uri="{FF2B5EF4-FFF2-40B4-BE49-F238E27FC236}">
                <a16:creationId xmlns:a16="http://schemas.microsoft.com/office/drawing/2014/main" id="{4E0A418A-B3EE-468B-B15E-3EC79CB3573D}"/>
              </a:ext>
            </a:extLst>
          </p:cNvPr>
          <p:cNvPicPr>
            <a:picLocks noChangeAspect="1"/>
          </p:cNvPicPr>
          <p:nvPr/>
        </p:nvPicPr>
        <p:blipFill>
          <a:blip r:embed="rId5"/>
          <a:stretch>
            <a:fillRect/>
          </a:stretch>
        </p:blipFill>
        <p:spPr>
          <a:xfrm>
            <a:off x="3021871" y="1630484"/>
            <a:ext cx="3474721" cy="2115768"/>
          </a:xfrm>
          <a:prstGeom prst="rect">
            <a:avLst/>
          </a:prstGeom>
        </p:spPr>
      </p:pic>
      <p:sp>
        <p:nvSpPr>
          <p:cNvPr id="10" name="Rectangle 9">
            <a:extLst>
              <a:ext uri="{FF2B5EF4-FFF2-40B4-BE49-F238E27FC236}">
                <a16:creationId xmlns:a16="http://schemas.microsoft.com/office/drawing/2014/main" id="{737B9C19-CDE1-49D6-B3C0-7B14714892E7}"/>
              </a:ext>
            </a:extLst>
          </p:cNvPr>
          <p:cNvSpPr/>
          <p:nvPr/>
        </p:nvSpPr>
        <p:spPr>
          <a:xfrm>
            <a:off x="7672250" y="2612571"/>
            <a:ext cx="3643176" cy="49257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 name="Rectangle 16">
            <a:extLst>
              <a:ext uri="{FF2B5EF4-FFF2-40B4-BE49-F238E27FC236}">
                <a16:creationId xmlns:a16="http://schemas.microsoft.com/office/drawing/2014/main" id="{F9721079-CBA5-4575-851D-21AE94AB81FF}"/>
              </a:ext>
            </a:extLst>
          </p:cNvPr>
          <p:cNvSpPr/>
          <p:nvPr/>
        </p:nvSpPr>
        <p:spPr>
          <a:xfrm>
            <a:off x="8672368" y="4343089"/>
            <a:ext cx="874680" cy="107528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 name="Rectangle 17">
            <a:extLst>
              <a:ext uri="{FF2B5EF4-FFF2-40B4-BE49-F238E27FC236}">
                <a16:creationId xmlns:a16="http://schemas.microsoft.com/office/drawing/2014/main" id="{EDB2E7A5-4D53-4D1B-8BF0-B26EBDBE08D4}"/>
              </a:ext>
            </a:extLst>
          </p:cNvPr>
          <p:cNvSpPr/>
          <p:nvPr/>
        </p:nvSpPr>
        <p:spPr>
          <a:xfrm>
            <a:off x="9758218" y="4343089"/>
            <a:ext cx="874680" cy="107528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 name="Rectangle 18">
            <a:extLst>
              <a:ext uri="{FF2B5EF4-FFF2-40B4-BE49-F238E27FC236}">
                <a16:creationId xmlns:a16="http://schemas.microsoft.com/office/drawing/2014/main" id="{DF5E5494-2469-4109-B6EC-A4E44464C646}"/>
              </a:ext>
            </a:extLst>
          </p:cNvPr>
          <p:cNvSpPr/>
          <p:nvPr/>
        </p:nvSpPr>
        <p:spPr>
          <a:xfrm>
            <a:off x="9742432" y="5565004"/>
            <a:ext cx="874680" cy="107528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0" name="Rectangle 19">
            <a:extLst>
              <a:ext uri="{FF2B5EF4-FFF2-40B4-BE49-F238E27FC236}">
                <a16:creationId xmlns:a16="http://schemas.microsoft.com/office/drawing/2014/main" id="{83F3C6D9-1312-44FB-96AF-5AD58B2D0DC5}"/>
              </a:ext>
            </a:extLst>
          </p:cNvPr>
          <p:cNvSpPr/>
          <p:nvPr/>
        </p:nvSpPr>
        <p:spPr>
          <a:xfrm>
            <a:off x="8675632" y="5555479"/>
            <a:ext cx="874680" cy="107528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1" name="Rectangle 20">
            <a:extLst>
              <a:ext uri="{FF2B5EF4-FFF2-40B4-BE49-F238E27FC236}">
                <a16:creationId xmlns:a16="http://schemas.microsoft.com/office/drawing/2014/main" id="{831B02A9-7BFE-4811-BF2D-F0252C4C4605}"/>
              </a:ext>
            </a:extLst>
          </p:cNvPr>
          <p:cNvSpPr/>
          <p:nvPr/>
        </p:nvSpPr>
        <p:spPr>
          <a:xfrm>
            <a:off x="4970407" y="5526093"/>
            <a:ext cx="874680" cy="107528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2" name="Rectangle 21">
            <a:extLst>
              <a:ext uri="{FF2B5EF4-FFF2-40B4-BE49-F238E27FC236}">
                <a16:creationId xmlns:a16="http://schemas.microsoft.com/office/drawing/2014/main" id="{55BF446D-CE58-49A9-B1D4-401440EA1C7D}"/>
              </a:ext>
            </a:extLst>
          </p:cNvPr>
          <p:cNvSpPr/>
          <p:nvPr/>
        </p:nvSpPr>
        <p:spPr>
          <a:xfrm>
            <a:off x="6193418" y="5545955"/>
            <a:ext cx="874680" cy="107528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3" name="Rectangle 22">
            <a:extLst>
              <a:ext uri="{FF2B5EF4-FFF2-40B4-BE49-F238E27FC236}">
                <a16:creationId xmlns:a16="http://schemas.microsoft.com/office/drawing/2014/main" id="{B2FC6161-44F9-41EB-A5F6-235A2B90C6A7}"/>
              </a:ext>
            </a:extLst>
          </p:cNvPr>
          <p:cNvSpPr/>
          <p:nvPr/>
        </p:nvSpPr>
        <p:spPr>
          <a:xfrm>
            <a:off x="7526920" y="5538061"/>
            <a:ext cx="874680" cy="107528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4" name="Rectangle 23">
            <a:extLst>
              <a:ext uri="{FF2B5EF4-FFF2-40B4-BE49-F238E27FC236}">
                <a16:creationId xmlns:a16="http://schemas.microsoft.com/office/drawing/2014/main" id="{D69383B5-A84D-470C-B00C-1873191C4823}"/>
              </a:ext>
            </a:extLst>
          </p:cNvPr>
          <p:cNvSpPr/>
          <p:nvPr/>
        </p:nvSpPr>
        <p:spPr>
          <a:xfrm>
            <a:off x="4985377" y="4343906"/>
            <a:ext cx="874680" cy="107528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 name="TextBox 14">
            <a:extLst>
              <a:ext uri="{FF2B5EF4-FFF2-40B4-BE49-F238E27FC236}">
                <a16:creationId xmlns:a16="http://schemas.microsoft.com/office/drawing/2014/main" id="{C7BC8B93-C45F-4D98-B148-1989D756F473}"/>
              </a:ext>
            </a:extLst>
          </p:cNvPr>
          <p:cNvSpPr txBox="1"/>
          <p:nvPr/>
        </p:nvSpPr>
        <p:spPr>
          <a:xfrm>
            <a:off x="3575558" y="1255078"/>
            <a:ext cx="2424645" cy="400110"/>
          </a:xfrm>
          <a:prstGeom prst="rect">
            <a:avLst/>
          </a:prstGeom>
          <a:noFill/>
        </p:spPr>
        <p:txBody>
          <a:bodyPr wrap="square">
            <a:spAutoFit/>
          </a:bodyPr>
          <a:lstStyle/>
          <a:p>
            <a:pPr marL="0" marR="0" lvl="0" indent="0" algn="ctr" defTabSz="995690" rtl="0" eaLnBrk="1" fontAlgn="auto" latinLnBrk="1" hangingPunct="1">
              <a:lnSpc>
                <a:spcPct val="100000"/>
              </a:lnSpc>
              <a:spcBef>
                <a:spcPct val="20000"/>
              </a:spcBef>
              <a:spcAft>
                <a:spcPts val="0"/>
              </a:spcAft>
              <a:buClrTx/>
              <a:buSzTx/>
              <a:buFont typeface="Arial" pitchFamily="34" charset="0"/>
              <a:buNone/>
              <a:tabLst/>
              <a:defRPr/>
            </a:pPr>
            <a:r>
              <a:rPr kumimoji="0" lang="en-US" altLang="ko-KR" sz="2000" b="0" i="1" u="none" strike="noStrike" kern="1200" cap="none" spc="0" normalizeH="0" baseline="0" noProof="0" dirty="0">
                <a:ln>
                  <a:noFill/>
                </a:ln>
                <a:solidFill>
                  <a:srgbClr val="87334A"/>
                </a:solidFill>
                <a:effectLst/>
                <a:uLnTx/>
                <a:uFillTx/>
                <a:latin typeface="Calibri"/>
                <a:ea typeface="맑은 고딕" pitchFamily="50" charset="-127"/>
                <a:cs typeface="+mn-cs"/>
              </a:rPr>
              <a:t>Model Performance</a:t>
            </a:r>
          </a:p>
        </p:txBody>
      </p:sp>
      <p:sp>
        <p:nvSpPr>
          <p:cNvPr id="16" name="TextBox 15">
            <a:extLst>
              <a:ext uri="{FF2B5EF4-FFF2-40B4-BE49-F238E27FC236}">
                <a16:creationId xmlns:a16="http://schemas.microsoft.com/office/drawing/2014/main" id="{3467F4AE-272D-49F0-9C93-83D95A72C0B5}"/>
              </a:ext>
            </a:extLst>
          </p:cNvPr>
          <p:cNvSpPr txBox="1"/>
          <p:nvPr/>
        </p:nvSpPr>
        <p:spPr>
          <a:xfrm>
            <a:off x="8285116" y="1256758"/>
            <a:ext cx="2417717" cy="400110"/>
          </a:xfrm>
          <a:prstGeom prst="rect">
            <a:avLst/>
          </a:prstGeom>
          <a:noFill/>
        </p:spPr>
        <p:txBody>
          <a:bodyPr wrap="square">
            <a:spAutoFit/>
          </a:bodyPr>
          <a:lstStyle/>
          <a:p>
            <a:pPr marL="0" marR="0" lvl="0" indent="0" algn="ctr" defTabSz="995690" rtl="0" eaLnBrk="1" fontAlgn="auto" latinLnBrk="1" hangingPunct="1">
              <a:lnSpc>
                <a:spcPct val="100000"/>
              </a:lnSpc>
              <a:spcBef>
                <a:spcPct val="20000"/>
              </a:spcBef>
              <a:spcAft>
                <a:spcPts val="0"/>
              </a:spcAft>
              <a:buClrTx/>
              <a:buSzTx/>
              <a:buFont typeface="Arial" pitchFamily="34" charset="0"/>
              <a:buNone/>
              <a:tabLst/>
              <a:defRPr/>
            </a:pPr>
            <a:r>
              <a:rPr kumimoji="0" lang="en-US" altLang="ko-KR" sz="2000" b="0" i="1" u="none" strike="noStrike" kern="1200" cap="none" spc="0" normalizeH="0" baseline="0" noProof="0" dirty="0">
                <a:ln>
                  <a:noFill/>
                </a:ln>
                <a:solidFill>
                  <a:srgbClr val="87334A"/>
                </a:solidFill>
                <a:effectLst/>
                <a:uLnTx/>
                <a:uFillTx/>
                <a:latin typeface="Calibri"/>
                <a:ea typeface="맑은 고딕" pitchFamily="50" charset="-127"/>
                <a:cs typeface="+mn-cs"/>
              </a:rPr>
              <a:t>Projected Wins</a:t>
            </a:r>
          </a:p>
        </p:txBody>
      </p:sp>
      <p:sp>
        <p:nvSpPr>
          <p:cNvPr id="25" name="TextBox 24">
            <a:extLst>
              <a:ext uri="{FF2B5EF4-FFF2-40B4-BE49-F238E27FC236}">
                <a16:creationId xmlns:a16="http://schemas.microsoft.com/office/drawing/2014/main" id="{FBE0A677-2F61-4E4B-A807-57457B910CDA}"/>
              </a:ext>
            </a:extLst>
          </p:cNvPr>
          <p:cNvSpPr txBox="1"/>
          <p:nvPr/>
        </p:nvSpPr>
        <p:spPr>
          <a:xfrm>
            <a:off x="5674842" y="3955256"/>
            <a:ext cx="3390781" cy="400110"/>
          </a:xfrm>
          <a:prstGeom prst="rect">
            <a:avLst/>
          </a:prstGeom>
          <a:noFill/>
        </p:spPr>
        <p:txBody>
          <a:bodyPr wrap="square">
            <a:spAutoFit/>
          </a:bodyPr>
          <a:lstStyle/>
          <a:p>
            <a:pPr marL="0" marR="0" lvl="0" indent="0" algn="ctr" defTabSz="995690" rtl="0" eaLnBrk="1" fontAlgn="auto" latinLnBrk="1" hangingPunct="1">
              <a:lnSpc>
                <a:spcPct val="100000"/>
              </a:lnSpc>
              <a:spcBef>
                <a:spcPct val="20000"/>
              </a:spcBef>
              <a:spcAft>
                <a:spcPts val="0"/>
              </a:spcAft>
              <a:buClrTx/>
              <a:buSzTx/>
              <a:buFont typeface="Arial" pitchFamily="34" charset="0"/>
              <a:buNone/>
              <a:tabLst/>
              <a:defRPr/>
            </a:pPr>
            <a:r>
              <a:rPr kumimoji="0" lang="en-US" altLang="ko-KR" sz="2000" b="0" i="1" u="none" strike="noStrike" kern="1200" cap="none" spc="0" normalizeH="0" baseline="0" noProof="0" dirty="0">
                <a:ln>
                  <a:noFill/>
                </a:ln>
                <a:solidFill>
                  <a:srgbClr val="87334A"/>
                </a:solidFill>
                <a:effectLst/>
                <a:uLnTx/>
                <a:uFillTx/>
                <a:latin typeface="Calibri"/>
                <a:ea typeface="맑은 고딕" pitchFamily="50" charset="-127"/>
                <a:cs typeface="+mn-cs"/>
              </a:rPr>
              <a:t>Performance Improvement</a:t>
            </a:r>
          </a:p>
        </p:txBody>
      </p:sp>
    </p:spTree>
    <p:extLst>
      <p:ext uri="{BB962C8B-B14F-4D97-AF65-F5344CB8AC3E}">
        <p14:creationId xmlns:p14="http://schemas.microsoft.com/office/powerpoint/2010/main" val="2929141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030"/>
                                        </p:tgtEl>
                                        <p:attrNameLst>
                                          <p:attrName>style.visibility</p:attrName>
                                        </p:attrNameLst>
                                      </p:cBhvr>
                                      <p:to>
                                        <p:strVal val="visible"/>
                                      </p:to>
                                    </p:set>
                                    <p:animEffect transition="in" filter="fade">
                                      <p:cBhvr>
                                        <p:cTn id="28" dur="500"/>
                                        <p:tgtEl>
                                          <p:spTgt spid="103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fade">
                                      <p:cBhvr>
                                        <p:cTn id="31" dur="500"/>
                                        <p:tgtEl>
                                          <p:spTgt spid="25"/>
                                        </p:tgtEl>
                                      </p:cBhvr>
                                    </p:animEffect>
                                  </p:childTnLst>
                                </p:cTn>
                              </p:par>
                              <p:par>
                                <p:cTn id="32" presetID="10" presetClass="exit" presetSubtype="0" fill="hold" grpId="1" nodeType="withEffect">
                                  <p:stCondLst>
                                    <p:cond delay="0"/>
                                  </p:stCondLst>
                                  <p:childTnLst>
                                    <p:animEffect transition="out" filter="fade">
                                      <p:cBhvr>
                                        <p:cTn id="33" dur="500"/>
                                        <p:tgtEl>
                                          <p:spTgt spid="10"/>
                                        </p:tgtEl>
                                      </p:cBhvr>
                                    </p:animEffect>
                                    <p:set>
                                      <p:cBhvr>
                                        <p:cTn id="34" dur="1" fill="hold">
                                          <p:stCondLst>
                                            <p:cond delay="499"/>
                                          </p:stCondLst>
                                        </p:cTn>
                                        <p:tgtEl>
                                          <p:spTgt spid="10"/>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8"/>
                                        </p:tgtEl>
                                        <p:attrNameLst>
                                          <p:attrName>style.visibility</p:attrName>
                                        </p:attrNameLst>
                                      </p:cBhvr>
                                      <p:to>
                                        <p:strVal val="visible"/>
                                      </p:to>
                                    </p:set>
                                    <p:animEffect transition="in" filter="fade">
                                      <p:cBhvr>
                                        <p:cTn id="39" dur="500"/>
                                        <p:tgtEl>
                                          <p:spTgt spid="18"/>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fade">
                                      <p:cBhvr>
                                        <p:cTn id="44" dur="500"/>
                                        <p:tgtEl>
                                          <p:spTgt spid="17"/>
                                        </p:tgtEl>
                                      </p:cBhvr>
                                    </p:animEffect>
                                  </p:childTnLst>
                                </p:cTn>
                              </p:par>
                              <p:par>
                                <p:cTn id="45" presetID="10" presetClass="exit" presetSubtype="0" fill="hold" grpId="1" nodeType="withEffect">
                                  <p:stCondLst>
                                    <p:cond delay="0"/>
                                  </p:stCondLst>
                                  <p:childTnLst>
                                    <p:animEffect transition="out" filter="fade">
                                      <p:cBhvr>
                                        <p:cTn id="46" dur="500"/>
                                        <p:tgtEl>
                                          <p:spTgt spid="18"/>
                                        </p:tgtEl>
                                      </p:cBhvr>
                                    </p:animEffect>
                                    <p:set>
                                      <p:cBhvr>
                                        <p:cTn id="47" dur="1" fill="hold">
                                          <p:stCondLst>
                                            <p:cond delay="499"/>
                                          </p:stCondLst>
                                        </p:cTn>
                                        <p:tgtEl>
                                          <p:spTgt spid="18"/>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23"/>
                                        </p:tgtEl>
                                        <p:attrNameLst>
                                          <p:attrName>style.visibility</p:attrName>
                                        </p:attrNameLst>
                                      </p:cBhvr>
                                      <p:to>
                                        <p:strVal val="visible"/>
                                      </p:to>
                                    </p:set>
                                    <p:animEffect transition="in" filter="fade">
                                      <p:cBhvr>
                                        <p:cTn id="52" dur="500"/>
                                        <p:tgtEl>
                                          <p:spTgt spid="23"/>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9"/>
                                        </p:tgtEl>
                                        <p:attrNameLst>
                                          <p:attrName>style.visibility</p:attrName>
                                        </p:attrNameLst>
                                      </p:cBhvr>
                                      <p:to>
                                        <p:strVal val="visible"/>
                                      </p:to>
                                    </p:set>
                                    <p:animEffect transition="in" filter="fade">
                                      <p:cBhvr>
                                        <p:cTn id="55" dur="500"/>
                                        <p:tgtEl>
                                          <p:spTgt spid="19"/>
                                        </p:tgtEl>
                                      </p:cBhvr>
                                    </p:animEffect>
                                  </p:childTnLst>
                                </p:cTn>
                              </p:par>
                              <p:par>
                                <p:cTn id="56" presetID="10" presetClass="exit" presetSubtype="0" fill="hold" grpId="1" nodeType="withEffect">
                                  <p:stCondLst>
                                    <p:cond delay="0"/>
                                  </p:stCondLst>
                                  <p:childTnLst>
                                    <p:animEffect transition="out" filter="fade">
                                      <p:cBhvr>
                                        <p:cTn id="57" dur="500"/>
                                        <p:tgtEl>
                                          <p:spTgt spid="17"/>
                                        </p:tgtEl>
                                      </p:cBhvr>
                                    </p:animEffect>
                                    <p:set>
                                      <p:cBhvr>
                                        <p:cTn id="58" dur="1" fill="hold">
                                          <p:stCondLst>
                                            <p:cond delay="499"/>
                                          </p:stCondLst>
                                        </p:cTn>
                                        <p:tgtEl>
                                          <p:spTgt spid="17"/>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10" presetClass="exit" presetSubtype="0" fill="hold" grpId="1" nodeType="clickEffect">
                                  <p:stCondLst>
                                    <p:cond delay="0"/>
                                  </p:stCondLst>
                                  <p:childTnLst>
                                    <p:animEffect transition="out" filter="fade">
                                      <p:cBhvr>
                                        <p:cTn id="62" dur="500"/>
                                        <p:tgtEl>
                                          <p:spTgt spid="23"/>
                                        </p:tgtEl>
                                      </p:cBhvr>
                                    </p:animEffect>
                                    <p:set>
                                      <p:cBhvr>
                                        <p:cTn id="63" dur="1" fill="hold">
                                          <p:stCondLst>
                                            <p:cond delay="499"/>
                                          </p:stCondLst>
                                        </p:cTn>
                                        <p:tgtEl>
                                          <p:spTgt spid="23"/>
                                        </p:tgtEl>
                                        <p:attrNameLst>
                                          <p:attrName>style.visibility</p:attrName>
                                        </p:attrNameLst>
                                      </p:cBhvr>
                                      <p:to>
                                        <p:strVal val="hidden"/>
                                      </p:to>
                                    </p:set>
                                  </p:childTnLst>
                                </p:cTn>
                              </p:par>
                              <p:par>
                                <p:cTn id="64" presetID="10" presetClass="exit" presetSubtype="0" fill="hold" grpId="1" nodeType="withEffect">
                                  <p:stCondLst>
                                    <p:cond delay="0"/>
                                  </p:stCondLst>
                                  <p:childTnLst>
                                    <p:animEffect transition="out" filter="fade">
                                      <p:cBhvr>
                                        <p:cTn id="65" dur="500"/>
                                        <p:tgtEl>
                                          <p:spTgt spid="19"/>
                                        </p:tgtEl>
                                      </p:cBhvr>
                                    </p:animEffect>
                                    <p:set>
                                      <p:cBhvr>
                                        <p:cTn id="66" dur="1" fill="hold">
                                          <p:stCondLst>
                                            <p:cond delay="499"/>
                                          </p:stCondLst>
                                        </p:cTn>
                                        <p:tgtEl>
                                          <p:spTgt spid="19"/>
                                        </p:tgtEl>
                                        <p:attrNameLst>
                                          <p:attrName>style.visibility</p:attrName>
                                        </p:attrNameLst>
                                      </p:cBhvr>
                                      <p:to>
                                        <p:strVal val="hidden"/>
                                      </p:to>
                                    </p:set>
                                  </p:childTnLst>
                                </p:cTn>
                              </p:par>
                              <p:par>
                                <p:cTn id="67" presetID="10" presetClass="entr" presetSubtype="0" fill="hold" grpId="0" nodeType="withEffect">
                                  <p:stCondLst>
                                    <p:cond delay="0"/>
                                  </p:stCondLst>
                                  <p:childTnLst>
                                    <p:set>
                                      <p:cBhvr>
                                        <p:cTn id="68" dur="1" fill="hold">
                                          <p:stCondLst>
                                            <p:cond delay="0"/>
                                          </p:stCondLst>
                                        </p:cTn>
                                        <p:tgtEl>
                                          <p:spTgt spid="21"/>
                                        </p:tgtEl>
                                        <p:attrNameLst>
                                          <p:attrName>style.visibility</p:attrName>
                                        </p:attrNameLst>
                                      </p:cBhvr>
                                      <p:to>
                                        <p:strVal val="visible"/>
                                      </p:to>
                                    </p:set>
                                    <p:animEffect transition="in" filter="fade">
                                      <p:cBhvr>
                                        <p:cTn id="69" dur="500"/>
                                        <p:tgtEl>
                                          <p:spTgt spid="21"/>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22"/>
                                        </p:tgtEl>
                                        <p:attrNameLst>
                                          <p:attrName>style.visibility</p:attrName>
                                        </p:attrNameLst>
                                      </p:cBhvr>
                                      <p:to>
                                        <p:strVal val="visible"/>
                                      </p:to>
                                    </p:set>
                                    <p:animEffect transition="in" filter="fade">
                                      <p:cBhvr>
                                        <p:cTn id="72" dur="500"/>
                                        <p:tgtEl>
                                          <p:spTgt spid="22"/>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20"/>
                                        </p:tgtEl>
                                        <p:attrNameLst>
                                          <p:attrName>style.visibility</p:attrName>
                                        </p:attrNameLst>
                                      </p:cBhvr>
                                      <p:to>
                                        <p:strVal val="visible"/>
                                      </p:to>
                                    </p:set>
                                    <p:animEffect transition="in" filter="fade">
                                      <p:cBhvr>
                                        <p:cTn id="75" dur="500"/>
                                        <p:tgtEl>
                                          <p:spTgt spid="20"/>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xit" presetSubtype="0" fill="hold" grpId="1" nodeType="clickEffect">
                                  <p:stCondLst>
                                    <p:cond delay="0"/>
                                  </p:stCondLst>
                                  <p:childTnLst>
                                    <p:animEffect transition="out" filter="fade">
                                      <p:cBhvr>
                                        <p:cTn id="79" dur="500"/>
                                        <p:tgtEl>
                                          <p:spTgt spid="21"/>
                                        </p:tgtEl>
                                      </p:cBhvr>
                                    </p:animEffect>
                                    <p:set>
                                      <p:cBhvr>
                                        <p:cTn id="80" dur="1" fill="hold">
                                          <p:stCondLst>
                                            <p:cond delay="499"/>
                                          </p:stCondLst>
                                        </p:cTn>
                                        <p:tgtEl>
                                          <p:spTgt spid="21"/>
                                        </p:tgtEl>
                                        <p:attrNameLst>
                                          <p:attrName>style.visibility</p:attrName>
                                        </p:attrNameLst>
                                      </p:cBhvr>
                                      <p:to>
                                        <p:strVal val="hidden"/>
                                      </p:to>
                                    </p:set>
                                  </p:childTnLst>
                                </p:cTn>
                              </p:par>
                              <p:par>
                                <p:cTn id="81" presetID="10" presetClass="exit" presetSubtype="0" fill="hold" grpId="1" nodeType="withEffect">
                                  <p:stCondLst>
                                    <p:cond delay="0"/>
                                  </p:stCondLst>
                                  <p:childTnLst>
                                    <p:animEffect transition="out" filter="fade">
                                      <p:cBhvr>
                                        <p:cTn id="82" dur="500"/>
                                        <p:tgtEl>
                                          <p:spTgt spid="22"/>
                                        </p:tgtEl>
                                      </p:cBhvr>
                                    </p:animEffect>
                                    <p:set>
                                      <p:cBhvr>
                                        <p:cTn id="83" dur="1" fill="hold">
                                          <p:stCondLst>
                                            <p:cond delay="499"/>
                                          </p:stCondLst>
                                        </p:cTn>
                                        <p:tgtEl>
                                          <p:spTgt spid="22"/>
                                        </p:tgtEl>
                                        <p:attrNameLst>
                                          <p:attrName>style.visibility</p:attrName>
                                        </p:attrNameLst>
                                      </p:cBhvr>
                                      <p:to>
                                        <p:strVal val="hidden"/>
                                      </p:to>
                                    </p:set>
                                  </p:childTnLst>
                                </p:cTn>
                              </p:par>
                              <p:par>
                                <p:cTn id="84" presetID="10" presetClass="exit" presetSubtype="0" fill="hold" grpId="1" nodeType="withEffect">
                                  <p:stCondLst>
                                    <p:cond delay="0"/>
                                  </p:stCondLst>
                                  <p:childTnLst>
                                    <p:animEffect transition="out" filter="fade">
                                      <p:cBhvr>
                                        <p:cTn id="85" dur="500"/>
                                        <p:tgtEl>
                                          <p:spTgt spid="20"/>
                                        </p:tgtEl>
                                      </p:cBhvr>
                                    </p:animEffect>
                                    <p:set>
                                      <p:cBhvr>
                                        <p:cTn id="86" dur="1" fill="hold">
                                          <p:stCondLst>
                                            <p:cond delay="499"/>
                                          </p:stCondLst>
                                        </p:cTn>
                                        <p:tgtEl>
                                          <p:spTgt spid="20"/>
                                        </p:tgtEl>
                                        <p:attrNameLst>
                                          <p:attrName>style.visibility</p:attrName>
                                        </p:attrNameLst>
                                      </p:cBhvr>
                                      <p:to>
                                        <p:strVal val="hidden"/>
                                      </p:to>
                                    </p:set>
                                  </p:childTnLst>
                                </p:cTn>
                              </p:par>
                              <p:par>
                                <p:cTn id="87" presetID="10" presetClass="entr" presetSubtype="0" fill="hold" grpId="0" nodeType="withEffect">
                                  <p:stCondLst>
                                    <p:cond delay="0"/>
                                  </p:stCondLst>
                                  <p:childTnLst>
                                    <p:set>
                                      <p:cBhvr>
                                        <p:cTn id="88" dur="1" fill="hold">
                                          <p:stCondLst>
                                            <p:cond delay="0"/>
                                          </p:stCondLst>
                                        </p:cTn>
                                        <p:tgtEl>
                                          <p:spTgt spid="24"/>
                                        </p:tgtEl>
                                        <p:attrNameLst>
                                          <p:attrName>style.visibility</p:attrName>
                                        </p:attrNameLst>
                                      </p:cBhvr>
                                      <p:to>
                                        <p:strVal val="visible"/>
                                      </p:to>
                                    </p:set>
                                    <p:animEffect transition="in" filter="fade">
                                      <p:cBhvr>
                                        <p:cTn id="89"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7" grpId="0" animBg="1"/>
      <p:bldP spid="17" grpId="1" animBg="1"/>
      <p:bldP spid="18" grpId="0" animBg="1"/>
      <p:bldP spid="18" grpId="1" animBg="1"/>
      <p:bldP spid="19" grpId="0" animBg="1"/>
      <p:bldP spid="19" grpId="1" animBg="1"/>
      <p:bldP spid="20" grpId="0" animBg="1"/>
      <p:bldP spid="20" grpId="1" animBg="1"/>
      <p:bldP spid="21" grpId="0" animBg="1"/>
      <p:bldP spid="21" grpId="1" animBg="1"/>
      <p:bldP spid="22" grpId="0" animBg="1"/>
      <p:bldP spid="22" grpId="1" animBg="1"/>
      <p:bldP spid="23" grpId="0" animBg="1"/>
      <p:bldP spid="23" grpId="1" animBg="1"/>
      <p:bldP spid="24" grpId="0" animBg="1"/>
      <p:bldP spid="15" grpId="0"/>
      <p:bldP spid="16" grpId="0"/>
      <p:bldP spid="2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A75B8-7F1D-4076-A8E6-8DB9FA6C6ADC}"/>
              </a:ext>
            </a:extLst>
          </p:cNvPr>
          <p:cNvSpPr>
            <a:spLocks noGrp="1"/>
          </p:cNvSpPr>
          <p:nvPr>
            <p:ph type="title"/>
          </p:nvPr>
        </p:nvSpPr>
        <p:spPr>
          <a:xfrm>
            <a:off x="611504" y="190606"/>
            <a:ext cx="10967406" cy="798464"/>
          </a:xfrm>
        </p:spPr>
        <p:txBody>
          <a:bodyPr anchor="ctr">
            <a:normAutofit/>
          </a:bodyPr>
          <a:lstStyle/>
          <a:p>
            <a:r>
              <a:rPr lang="en-CA" dirty="0"/>
              <a:t>Recommendations</a:t>
            </a:r>
          </a:p>
        </p:txBody>
      </p:sp>
      <p:pic>
        <p:nvPicPr>
          <p:cNvPr id="9" name="Picture 8">
            <a:extLst>
              <a:ext uri="{FF2B5EF4-FFF2-40B4-BE49-F238E27FC236}">
                <a16:creationId xmlns:a16="http://schemas.microsoft.com/office/drawing/2014/main" id="{A5110666-59F8-4A26-8BA4-605676E80FFA}"/>
              </a:ext>
            </a:extLst>
          </p:cNvPr>
          <p:cNvPicPr>
            <a:picLocks noChangeAspect="1"/>
          </p:cNvPicPr>
          <p:nvPr/>
        </p:nvPicPr>
        <p:blipFill>
          <a:blip r:embed="rId3"/>
          <a:stretch>
            <a:fillRect/>
          </a:stretch>
        </p:blipFill>
        <p:spPr>
          <a:xfrm>
            <a:off x="746918" y="1283289"/>
            <a:ext cx="10696575" cy="1028700"/>
          </a:xfrm>
          <a:prstGeom prst="rect">
            <a:avLst/>
          </a:prstGeom>
        </p:spPr>
      </p:pic>
      <p:pic>
        <p:nvPicPr>
          <p:cNvPr id="11" name="Picture 10">
            <a:extLst>
              <a:ext uri="{FF2B5EF4-FFF2-40B4-BE49-F238E27FC236}">
                <a16:creationId xmlns:a16="http://schemas.microsoft.com/office/drawing/2014/main" id="{0432CA0B-7832-4A90-89FF-8EACC4BCD4F8}"/>
              </a:ext>
            </a:extLst>
          </p:cNvPr>
          <p:cNvPicPr>
            <a:picLocks noChangeAspect="1"/>
          </p:cNvPicPr>
          <p:nvPr/>
        </p:nvPicPr>
        <p:blipFill>
          <a:blip r:embed="rId4"/>
          <a:stretch>
            <a:fillRect/>
          </a:stretch>
        </p:blipFill>
        <p:spPr>
          <a:xfrm>
            <a:off x="775493" y="2606208"/>
            <a:ext cx="10668000" cy="1028700"/>
          </a:xfrm>
          <a:prstGeom prst="rect">
            <a:avLst/>
          </a:prstGeom>
        </p:spPr>
      </p:pic>
      <p:pic>
        <p:nvPicPr>
          <p:cNvPr id="13" name="Picture 12">
            <a:extLst>
              <a:ext uri="{FF2B5EF4-FFF2-40B4-BE49-F238E27FC236}">
                <a16:creationId xmlns:a16="http://schemas.microsoft.com/office/drawing/2014/main" id="{3296B7EF-D961-47BF-B2F6-857E1F78600E}"/>
              </a:ext>
            </a:extLst>
          </p:cNvPr>
          <p:cNvPicPr>
            <a:picLocks noChangeAspect="1"/>
          </p:cNvPicPr>
          <p:nvPr/>
        </p:nvPicPr>
        <p:blipFill>
          <a:blip r:embed="rId5"/>
          <a:stretch>
            <a:fillRect/>
          </a:stretch>
        </p:blipFill>
        <p:spPr>
          <a:xfrm>
            <a:off x="761205" y="3929127"/>
            <a:ext cx="10696575" cy="1038225"/>
          </a:xfrm>
          <a:prstGeom prst="rect">
            <a:avLst/>
          </a:prstGeom>
        </p:spPr>
      </p:pic>
      <p:pic>
        <p:nvPicPr>
          <p:cNvPr id="15" name="Picture 14">
            <a:extLst>
              <a:ext uri="{FF2B5EF4-FFF2-40B4-BE49-F238E27FC236}">
                <a16:creationId xmlns:a16="http://schemas.microsoft.com/office/drawing/2014/main" id="{E97FA145-6FB1-4713-BE74-D3AA3C774807}"/>
              </a:ext>
            </a:extLst>
          </p:cNvPr>
          <p:cNvPicPr>
            <a:picLocks noChangeAspect="1"/>
          </p:cNvPicPr>
          <p:nvPr/>
        </p:nvPicPr>
        <p:blipFill>
          <a:blip r:embed="rId6"/>
          <a:stretch>
            <a:fillRect/>
          </a:stretch>
        </p:blipFill>
        <p:spPr>
          <a:xfrm>
            <a:off x="775493" y="5261571"/>
            <a:ext cx="10668000" cy="1095375"/>
          </a:xfrm>
          <a:prstGeom prst="rect">
            <a:avLst/>
          </a:prstGeom>
        </p:spPr>
      </p:pic>
      <p:sp>
        <p:nvSpPr>
          <p:cNvPr id="16" name="TextBox 15">
            <a:extLst>
              <a:ext uri="{FF2B5EF4-FFF2-40B4-BE49-F238E27FC236}">
                <a16:creationId xmlns:a16="http://schemas.microsoft.com/office/drawing/2014/main" id="{FAB6C7DF-2F26-4ACD-B768-604F9C317A58}"/>
              </a:ext>
            </a:extLst>
          </p:cNvPr>
          <p:cNvSpPr txBox="1"/>
          <p:nvPr/>
        </p:nvSpPr>
        <p:spPr>
          <a:xfrm>
            <a:off x="2005780" y="4434348"/>
            <a:ext cx="4103711" cy="369332"/>
          </a:xfrm>
          <a:prstGeom prst="rect">
            <a:avLst/>
          </a:prstGeom>
          <a:noFill/>
        </p:spPr>
        <p:txBody>
          <a:bodyPr wrap="square" rtlCol="0">
            <a:spAutoFit/>
          </a:bodyPr>
          <a:lstStyle/>
          <a:p>
            <a:pPr lvl="0">
              <a:lnSpc>
                <a:spcPct val="100000"/>
              </a:lnSpc>
            </a:pPr>
            <a:r>
              <a:rPr lang="en-US" sz="1800" dirty="0"/>
              <a:t>Important feature values &gt; TOR player</a:t>
            </a:r>
            <a:endParaRPr lang="en-CA" sz="1800" dirty="0"/>
          </a:p>
        </p:txBody>
      </p:sp>
      <p:sp>
        <p:nvSpPr>
          <p:cNvPr id="17" name="TextBox 16">
            <a:extLst>
              <a:ext uri="{FF2B5EF4-FFF2-40B4-BE49-F238E27FC236}">
                <a16:creationId xmlns:a16="http://schemas.microsoft.com/office/drawing/2014/main" id="{D862A199-CEBB-4C7B-8C98-AB340D325ADA}"/>
              </a:ext>
            </a:extLst>
          </p:cNvPr>
          <p:cNvSpPr txBox="1"/>
          <p:nvPr/>
        </p:nvSpPr>
        <p:spPr>
          <a:xfrm>
            <a:off x="6882579" y="4434348"/>
            <a:ext cx="2690685" cy="369332"/>
          </a:xfrm>
          <a:prstGeom prst="rect">
            <a:avLst/>
          </a:prstGeom>
          <a:noFill/>
        </p:spPr>
        <p:txBody>
          <a:bodyPr wrap="square" rtlCol="0">
            <a:spAutoFit/>
          </a:bodyPr>
          <a:lstStyle/>
          <a:p>
            <a:pPr lvl="0">
              <a:lnSpc>
                <a:spcPct val="100000"/>
              </a:lnSpc>
            </a:pPr>
            <a:r>
              <a:rPr lang="en-CA" sz="1800" dirty="0"/>
              <a:t>Salary &lt; TOR player</a:t>
            </a:r>
            <a:endParaRPr lang="en-US" sz="1800" dirty="0"/>
          </a:p>
        </p:txBody>
      </p:sp>
    </p:spTree>
    <p:extLst>
      <p:ext uri="{BB962C8B-B14F-4D97-AF65-F5344CB8AC3E}">
        <p14:creationId xmlns:p14="http://schemas.microsoft.com/office/powerpoint/2010/main" val="3578777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500"/>
                                        <p:tgtEl>
                                          <p:spTgt spid="1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uiExpand="1"/>
      <p:bldP spid="1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A75B8-7F1D-4076-A8E6-8DB9FA6C6ADC}"/>
              </a:ext>
            </a:extLst>
          </p:cNvPr>
          <p:cNvSpPr>
            <a:spLocks noGrp="1"/>
          </p:cNvSpPr>
          <p:nvPr>
            <p:ph type="title"/>
          </p:nvPr>
        </p:nvSpPr>
        <p:spPr/>
        <p:txBody>
          <a:bodyPr/>
          <a:lstStyle/>
          <a:p>
            <a:r>
              <a:rPr lang="en-CA" dirty="0"/>
              <a:t>Players Evaluation</a:t>
            </a:r>
          </a:p>
        </p:txBody>
      </p:sp>
      <p:pic>
        <p:nvPicPr>
          <p:cNvPr id="5" name="Content Placeholder 4">
            <a:extLst>
              <a:ext uri="{FF2B5EF4-FFF2-40B4-BE49-F238E27FC236}">
                <a16:creationId xmlns:a16="http://schemas.microsoft.com/office/drawing/2014/main" id="{9E965DA8-2309-42A3-B67D-7B545B1BE0C5}"/>
              </a:ext>
            </a:extLst>
          </p:cNvPr>
          <p:cNvPicPr>
            <a:picLocks noGrp="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015983" y="1738041"/>
            <a:ext cx="6959600" cy="4894580"/>
          </a:xfrm>
          <a:prstGeom prst="rect">
            <a:avLst/>
          </a:prstGeom>
          <a:noFill/>
          <a:ln>
            <a:noFill/>
          </a:ln>
        </p:spPr>
      </p:pic>
      <p:sp>
        <p:nvSpPr>
          <p:cNvPr id="7" name="TextBox 6">
            <a:extLst>
              <a:ext uri="{FF2B5EF4-FFF2-40B4-BE49-F238E27FC236}">
                <a16:creationId xmlns:a16="http://schemas.microsoft.com/office/drawing/2014/main" id="{0F5DDDFB-4942-4F6F-A966-ED7893037191}"/>
              </a:ext>
            </a:extLst>
          </p:cNvPr>
          <p:cNvSpPr txBox="1"/>
          <p:nvPr/>
        </p:nvSpPr>
        <p:spPr>
          <a:xfrm>
            <a:off x="4953000" y="1290933"/>
            <a:ext cx="690189" cy="461665"/>
          </a:xfrm>
          <a:prstGeom prst="rect">
            <a:avLst/>
          </a:prstGeom>
          <a:noFill/>
        </p:spPr>
        <p:txBody>
          <a:bodyPr wrap="none" rtlCol="0">
            <a:spAutoFit/>
          </a:bodyPr>
          <a:lstStyle/>
          <a:p>
            <a:r>
              <a:rPr lang="en-US" sz="2400" b="1" i="1" dirty="0">
                <a:solidFill>
                  <a:srgbClr val="87334A"/>
                </a:solidFill>
              </a:rPr>
              <a:t>TOR</a:t>
            </a:r>
            <a:endParaRPr lang="en-CA" sz="2400" b="1" i="1" dirty="0">
              <a:solidFill>
                <a:srgbClr val="87334A"/>
              </a:solidFill>
            </a:endParaRPr>
          </a:p>
        </p:txBody>
      </p:sp>
      <p:sp>
        <p:nvSpPr>
          <p:cNvPr id="3" name="Right Bracket 2">
            <a:extLst>
              <a:ext uri="{FF2B5EF4-FFF2-40B4-BE49-F238E27FC236}">
                <a16:creationId xmlns:a16="http://schemas.microsoft.com/office/drawing/2014/main" id="{24A13351-34E1-427C-A0C9-E0EF8D7A48C9}"/>
              </a:ext>
            </a:extLst>
          </p:cNvPr>
          <p:cNvSpPr/>
          <p:nvPr/>
        </p:nvSpPr>
        <p:spPr>
          <a:xfrm rot="16200000">
            <a:off x="5225469" y="508584"/>
            <a:ext cx="400109" cy="2850041"/>
          </a:xfrm>
          <a:prstGeom prst="rightBracket">
            <a:avLst/>
          </a:pr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en-CA"/>
          </a:p>
        </p:txBody>
      </p:sp>
      <p:sp>
        <p:nvSpPr>
          <p:cNvPr id="4" name="Rectangle 3">
            <a:extLst>
              <a:ext uri="{FF2B5EF4-FFF2-40B4-BE49-F238E27FC236}">
                <a16:creationId xmlns:a16="http://schemas.microsoft.com/office/drawing/2014/main" id="{1ED0A661-FA2C-486A-8959-1E6C817DF33C}"/>
              </a:ext>
            </a:extLst>
          </p:cNvPr>
          <p:cNvSpPr/>
          <p:nvPr/>
        </p:nvSpPr>
        <p:spPr>
          <a:xfrm>
            <a:off x="3875314" y="2245179"/>
            <a:ext cx="2975230" cy="81642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Rectangle 7">
            <a:extLst>
              <a:ext uri="{FF2B5EF4-FFF2-40B4-BE49-F238E27FC236}">
                <a16:creationId xmlns:a16="http://schemas.microsoft.com/office/drawing/2014/main" id="{A90C17F2-E80F-47D6-9C0A-B435CBCC1631}"/>
              </a:ext>
            </a:extLst>
          </p:cNvPr>
          <p:cNvSpPr/>
          <p:nvPr/>
        </p:nvSpPr>
        <p:spPr>
          <a:xfrm>
            <a:off x="6924947" y="2246211"/>
            <a:ext cx="2975230" cy="81642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Rectangle 8">
            <a:extLst>
              <a:ext uri="{FF2B5EF4-FFF2-40B4-BE49-F238E27FC236}">
                <a16:creationId xmlns:a16="http://schemas.microsoft.com/office/drawing/2014/main" id="{21798624-0056-4D65-9220-AFA96923DE34}"/>
              </a:ext>
            </a:extLst>
          </p:cNvPr>
          <p:cNvSpPr/>
          <p:nvPr/>
        </p:nvSpPr>
        <p:spPr>
          <a:xfrm>
            <a:off x="6924947" y="3148693"/>
            <a:ext cx="2975230" cy="67732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Rectangle 9">
            <a:extLst>
              <a:ext uri="{FF2B5EF4-FFF2-40B4-BE49-F238E27FC236}">
                <a16:creationId xmlns:a16="http://schemas.microsoft.com/office/drawing/2014/main" id="{A861F667-DA6F-4E25-8634-AF22EEA8C487}"/>
              </a:ext>
            </a:extLst>
          </p:cNvPr>
          <p:cNvSpPr/>
          <p:nvPr/>
        </p:nvSpPr>
        <p:spPr>
          <a:xfrm>
            <a:off x="6924947" y="3826018"/>
            <a:ext cx="988967" cy="67732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Rectangle 11">
            <a:extLst>
              <a:ext uri="{FF2B5EF4-FFF2-40B4-BE49-F238E27FC236}">
                <a16:creationId xmlns:a16="http://schemas.microsoft.com/office/drawing/2014/main" id="{A98E779B-5FE2-457C-870A-0B651387F948}"/>
              </a:ext>
            </a:extLst>
          </p:cNvPr>
          <p:cNvSpPr/>
          <p:nvPr/>
        </p:nvSpPr>
        <p:spPr>
          <a:xfrm>
            <a:off x="7913913" y="4503345"/>
            <a:ext cx="988967" cy="67732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Rectangle 12">
            <a:extLst>
              <a:ext uri="{FF2B5EF4-FFF2-40B4-BE49-F238E27FC236}">
                <a16:creationId xmlns:a16="http://schemas.microsoft.com/office/drawing/2014/main" id="{213CC607-A0CF-40F5-AAC4-D905F97266DF}"/>
              </a:ext>
            </a:extLst>
          </p:cNvPr>
          <p:cNvSpPr/>
          <p:nvPr/>
        </p:nvSpPr>
        <p:spPr>
          <a:xfrm>
            <a:off x="3918857" y="5189169"/>
            <a:ext cx="936171" cy="67732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Rectangle 13">
            <a:extLst>
              <a:ext uri="{FF2B5EF4-FFF2-40B4-BE49-F238E27FC236}">
                <a16:creationId xmlns:a16="http://schemas.microsoft.com/office/drawing/2014/main" id="{67AE0690-156A-4D0A-B253-EBA0A6208E37}"/>
              </a:ext>
            </a:extLst>
          </p:cNvPr>
          <p:cNvSpPr/>
          <p:nvPr/>
        </p:nvSpPr>
        <p:spPr>
          <a:xfrm>
            <a:off x="3934401" y="5884950"/>
            <a:ext cx="5899674" cy="720000"/>
          </a:xfrm>
          <a:prstGeom prst="rect">
            <a:avLst/>
          </a:prstGeom>
          <a:noFill/>
          <a:ln w="254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776094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grpId="1" nodeType="clickEffect">
                                  <p:stCondLst>
                                    <p:cond delay="0"/>
                                  </p:stCondLst>
                                  <p:childTnLst>
                                    <p:animEffect transition="out" filter="fade">
                                      <p:cBhvr>
                                        <p:cTn id="22" dur="500"/>
                                        <p:tgtEl>
                                          <p:spTgt spid="4"/>
                                        </p:tgtEl>
                                      </p:cBhvr>
                                    </p:animEffect>
                                    <p:set>
                                      <p:cBhvr>
                                        <p:cTn id="23" dur="1" fill="hold">
                                          <p:stCondLst>
                                            <p:cond delay="499"/>
                                          </p:stCondLst>
                                        </p:cTn>
                                        <p:tgtEl>
                                          <p:spTgt spid="4"/>
                                        </p:tgtEl>
                                        <p:attrNameLst>
                                          <p:attrName>style.visibility</p:attrName>
                                        </p:attrNameLst>
                                      </p:cBhvr>
                                      <p:to>
                                        <p:strVal val="hidden"/>
                                      </p:to>
                                    </p:set>
                                  </p:childTnLst>
                                </p:cTn>
                              </p:par>
                              <p:par>
                                <p:cTn id="24" presetID="10" presetClass="entr" presetSubtype="0" fill="hold" grpId="0" nodeType="with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500"/>
                                        <p:tgtEl>
                                          <p:spTgt spid="8"/>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xit" presetSubtype="0" fill="hold" grpId="1" nodeType="clickEffect">
                                  <p:stCondLst>
                                    <p:cond delay="0"/>
                                  </p:stCondLst>
                                  <p:childTnLst>
                                    <p:animEffect transition="out" filter="fade">
                                      <p:cBhvr>
                                        <p:cTn id="30" dur="500"/>
                                        <p:tgtEl>
                                          <p:spTgt spid="8"/>
                                        </p:tgtEl>
                                      </p:cBhvr>
                                    </p:animEffect>
                                    <p:set>
                                      <p:cBhvr>
                                        <p:cTn id="31" dur="1" fill="hold">
                                          <p:stCondLst>
                                            <p:cond delay="499"/>
                                          </p:stCondLst>
                                        </p:cTn>
                                        <p:tgtEl>
                                          <p:spTgt spid="8"/>
                                        </p:tgtEl>
                                        <p:attrNameLst>
                                          <p:attrName>style.visibility</p:attrName>
                                        </p:attrNameLst>
                                      </p:cBhvr>
                                      <p:to>
                                        <p:strVal val="hidden"/>
                                      </p:to>
                                    </p:set>
                                  </p:childTnLst>
                                </p:cTn>
                              </p:par>
                              <p:par>
                                <p:cTn id="32" presetID="10" presetClass="entr" presetSubtype="0" fill="hold" grpId="0" nodeType="with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fade">
                                      <p:cBhvr>
                                        <p:cTn id="34" dur="500"/>
                                        <p:tgtEl>
                                          <p:spTgt spid="9"/>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xit" presetSubtype="0" fill="hold" grpId="1" nodeType="clickEffect">
                                  <p:stCondLst>
                                    <p:cond delay="0"/>
                                  </p:stCondLst>
                                  <p:childTnLst>
                                    <p:animEffect transition="out" filter="fade">
                                      <p:cBhvr>
                                        <p:cTn id="38" dur="500"/>
                                        <p:tgtEl>
                                          <p:spTgt spid="9"/>
                                        </p:tgtEl>
                                      </p:cBhvr>
                                    </p:animEffect>
                                    <p:set>
                                      <p:cBhvr>
                                        <p:cTn id="39" dur="1" fill="hold">
                                          <p:stCondLst>
                                            <p:cond delay="499"/>
                                          </p:stCondLst>
                                        </p:cTn>
                                        <p:tgtEl>
                                          <p:spTgt spid="9"/>
                                        </p:tgtEl>
                                        <p:attrNameLst>
                                          <p:attrName>style.visibility</p:attrName>
                                        </p:attrNameLst>
                                      </p:cBhvr>
                                      <p:to>
                                        <p:strVal val="hidden"/>
                                      </p:to>
                                    </p:set>
                                  </p:childTnLst>
                                </p:cTn>
                              </p:par>
                              <p:par>
                                <p:cTn id="40" presetID="10" presetClass="entr" presetSubtype="0" fill="hold" grpId="0" nodeType="with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fade">
                                      <p:cBhvr>
                                        <p:cTn id="42" dur="500"/>
                                        <p:tgtEl>
                                          <p:spTgt spid="10"/>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xit" presetSubtype="0" fill="hold" grpId="1" nodeType="clickEffect">
                                  <p:stCondLst>
                                    <p:cond delay="0"/>
                                  </p:stCondLst>
                                  <p:childTnLst>
                                    <p:animEffect transition="out" filter="fade">
                                      <p:cBhvr>
                                        <p:cTn id="46" dur="500"/>
                                        <p:tgtEl>
                                          <p:spTgt spid="10"/>
                                        </p:tgtEl>
                                      </p:cBhvr>
                                    </p:animEffect>
                                    <p:set>
                                      <p:cBhvr>
                                        <p:cTn id="47" dur="1" fill="hold">
                                          <p:stCondLst>
                                            <p:cond delay="499"/>
                                          </p:stCondLst>
                                        </p:cTn>
                                        <p:tgtEl>
                                          <p:spTgt spid="10"/>
                                        </p:tgtEl>
                                        <p:attrNameLst>
                                          <p:attrName>style.visibility</p:attrName>
                                        </p:attrNameLst>
                                      </p:cBhvr>
                                      <p:to>
                                        <p:strVal val="hidden"/>
                                      </p:to>
                                    </p:set>
                                  </p:childTnLst>
                                </p:cTn>
                              </p:par>
                              <p:par>
                                <p:cTn id="48" presetID="10" presetClass="entr" presetSubtype="0" fill="hold" grpId="0" nodeType="withEffect">
                                  <p:stCondLst>
                                    <p:cond delay="0"/>
                                  </p:stCondLst>
                                  <p:childTnLst>
                                    <p:set>
                                      <p:cBhvr>
                                        <p:cTn id="49" dur="1" fill="hold">
                                          <p:stCondLst>
                                            <p:cond delay="0"/>
                                          </p:stCondLst>
                                        </p:cTn>
                                        <p:tgtEl>
                                          <p:spTgt spid="12"/>
                                        </p:tgtEl>
                                        <p:attrNameLst>
                                          <p:attrName>style.visibility</p:attrName>
                                        </p:attrNameLst>
                                      </p:cBhvr>
                                      <p:to>
                                        <p:strVal val="visible"/>
                                      </p:to>
                                    </p:set>
                                    <p:animEffect transition="in" filter="fade">
                                      <p:cBhvr>
                                        <p:cTn id="50" dur="500"/>
                                        <p:tgtEl>
                                          <p:spTgt spid="12"/>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xit" presetSubtype="0" fill="hold" grpId="1" nodeType="clickEffect">
                                  <p:stCondLst>
                                    <p:cond delay="0"/>
                                  </p:stCondLst>
                                  <p:childTnLst>
                                    <p:animEffect transition="out" filter="fade">
                                      <p:cBhvr>
                                        <p:cTn id="54" dur="500"/>
                                        <p:tgtEl>
                                          <p:spTgt spid="12"/>
                                        </p:tgtEl>
                                      </p:cBhvr>
                                    </p:animEffect>
                                    <p:set>
                                      <p:cBhvr>
                                        <p:cTn id="55" dur="1" fill="hold">
                                          <p:stCondLst>
                                            <p:cond delay="499"/>
                                          </p:stCondLst>
                                        </p:cTn>
                                        <p:tgtEl>
                                          <p:spTgt spid="12"/>
                                        </p:tgtEl>
                                        <p:attrNameLst>
                                          <p:attrName>style.visibility</p:attrName>
                                        </p:attrNameLst>
                                      </p:cBhvr>
                                      <p:to>
                                        <p:strVal val="hidden"/>
                                      </p:to>
                                    </p:set>
                                  </p:childTnLst>
                                </p:cTn>
                              </p:par>
                              <p:par>
                                <p:cTn id="56" presetID="10" presetClass="entr" presetSubtype="0" fill="hold" grpId="0" nodeType="withEffect">
                                  <p:stCondLst>
                                    <p:cond delay="0"/>
                                  </p:stCondLst>
                                  <p:childTnLst>
                                    <p:set>
                                      <p:cBhvr>
                                        <p:cTn id="57" dur="1" fill="hold">
                                          <p:stCondLst>
                                            <p:cond delay="0"/>
                                          </p:stCondLst>
                                        </p:cTn>
                                        <p:tgtEl>
                                          <p:spTgt spid="13"/>
                                        </p:tgtEl>
                                        <p:attrNameLst>
                                          <p:attrName>style.visibility</p:attrName>
                                        </p:attrNameLst>
                                      </p:cBhvr>
                                      <p:to>
                                        <p:strVal val="visible"/>
                                      </p:to>
                                    </p:set>
                                    <p:animEffect transition="in" filter="fade">
                                      <p:cBhvr>
                                        <p:cTn id="58" dur="500"/>
                                        <p:tgtEl>
                                          <p:spTgt spid="13"/>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xit" presetSubtype="0" fill="hold" grpId="1" nodeType="clickEffect">
                                  <p:stCondLst>
                                    <p:cond delay="0"/>
                                  </p:stCondLst>
                                  <p:childTnLst>
                                    <p:animEffect transition="out" filter="fade">
                                      <p:cBhvr>
                                        <p:cTn id="62" dur="500"/>
                                        <p:tgtEl>
                                          <p:spTgt spid="13"/>
                                        </p:tgtEl>
                                      </p:cBhvr>
                                    </p:animEffect>
                                    <p:set>
                                      <p:cBhvr>
                                        <p:cTn id="63" dur="1" fill="hold">
                                          <p:stCondLst>
                                            <p:cond delay="499"/>
                                          </p:stCondLst>
                                        </p:cTn>
                                        <p:tgtEl>
                                          <p:spTgt spid="13"/>
                                        </p:tgtEl>
                                        <p:attrNameLst>
                                          <p:attrName>style.visibility</p:attrName>
                                        </p:attrNameLst>
                                      </p:cBhvr>
                                      <p:to>
                                        <p:strVal val="hidden"/>
                                      </p:to>
                                    </p:set>
                                  </p:childTnLst>
                                </p:cTn>
                              </p:par>
                              <p:par>
                                <p:cTn id="64" presetID="10" presetClass="entr" presetSubtype="0" fill="hold" grpId="0" nodeType="withEffect">
                                  <p:stCondLst>
                                    <p:cond delay="0"/>
                                  </p:stCondLst>
                                  <p:childTnLst>
                                    <p:set>
                                      <p:cBhvr>
                                        <p:cTn id="65" dur="1" fill="hold">
                                          <p:stCondLst>
                                            <p:cond delay="0"/>
                                          </p:stCondLst>
                                        </p:cTn>
                                        <p:tgtEl>
                                          <p:spTgt spid="14"/>
                                        </p:tgtEl>
                                        <p:attrNameLst>
                                          <p:attrName>style.visibility</p:attrName>
                                        </p:attrNameLst>
                                      </p:cBhvr>
                                      <p:to>
                                        <p:strVal val="visible"/>
                                      </p:to>
                                    </p:set>
                                    <p:animEffect transition="in" filter="fade">
                                      <p:cBhvr>
                                        <p:cTn id="6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3" grpId="0" animBg="1"/>
      <p:bldP spid="4" grpId="0" animBg="1"/>
      <p:bldP spid="4" grpId="1" animBg="1"/>
      <p:bldP spid="8" grpId="0" animBg="1"/>
      <p:bldP spid="8" grpId="1" animBg="1"/>
      <p:bldP spid="9" grpId="0" animBg="1"/>
      <p:bldP spid="9" grpId="1" animBg="1"/>
      <p:bldP spid="10" grpId="0" animBg="1"/>
      <p:bldP spid="10" grpId="1" animBg="1"/>
      <p:bldP spid="12" grpId="0" animBg="1"/>
      <p:bldP spid="12" grpId="1" animBg="1"/>
      <p:bldP spid="13" grpId="0" animBg="1"/>
      <p:bldP spid="13" grpId="1" animBg="1"/>
      <p:bldP spid="1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extBox 43"/>
          <p:cNvSpPr txBox="1"/>
          <p:nvPr/>
        </p:nvSpPr>
        <p:spPr>
          <a:xfrm>
            <a:off x="4904621" y="1014684"/>
            <a:ext cx="3600400" cy="769441"/>
          </a:xfrm>
          <a:prstGeom prst="rect">
            <a:avLst/>
          </a:prstGeom>
          <a:noFill/>
        </p:spPr>
        <p:txBody>
          <a:bodyPr wrap="square" rtlCol="0">
            <a:spAutoFit/>
          </a:bodyPr>
          <a:lstStyle/>
          <a:p>
            <a:r>
              <a:rPr lang="en-US" altLang="ko-KR" sz="4400" b="1" dirty="0">
                <a:solidFill>
                  <a:srgbClr val="87334A"/>
                </a:solidFill>
                <a:latin typeface="+mj-lt"/>
                <a:ea typeface="맑은 고딕" panose="020B0503020000020004" pitchFamily="50" charset="-127"/>
              </a:rPr>
              <a:t>Limitations</a:t>
            </a:r>
            <a:endParaRPr lang="ko-KR" altLang="en-US" sz="4400" b="1" dirty="0">
              <a:solidFill>
                <a:srgbClr val="87334A"/>
              </a:solidFill>
              <a:latin typeface="+mj-lt"/>
              <a:ea typeface="맑은 고딕" panose="020B0503020000020004" pitchFamily="50" charset="-127"/>
            </a:endParaRPr>
          </a:p>
        </p:txBody>
      </p:sp>
      <p:sp>
        <p:nvSpPr>
          <p:cNvPr id="47" name="Text Box 5"/>
          <p:cNvSpPr txBox="1">
            <a:spLocks noChangeArrowheads="1"/>
          </p:cNvSpPr>
          <p:nvPr/>
        </p:nvSpPr>
        <p:spPr bwMode="auto">
          <a:xfrm>
            <a:off x="5073708" y="1878761"/>
            <a:ext cx="5931365" cy="3170099"/>
          </a:xfrm>
          <a:prstGeom prst="rect">
            <a:avLst/>
          </a:prstGeom>
          <a:noFill/>
          <a:ln w="9525">
            <a:noFill/>
            <a:miter lim="800000"/>
            <a:headEnd/>
            <a:tailEnd/>
          </a:ln>
        </p:spPr>
        <p:txBody>
          <a:bodyPr wrap="square">
            <a:spAutoFit/>
          </a:bodyPr>
          <a:lstStyle/>
          <a:p>
            <a:pPr marL="342900" indent="-342900">
              <a:buFont typeface="Arial" panose="020B0604020202020204" pitchFamily="34" charset="0"/>
              <a:buChar char="•"/>
              <a:defRPr/>
            </a:pPr>
            <a:r>
              <a:rPr lang="en-US" altLang="ko-KR" sz="2800" i="1" dirty="0">
                <a:solidFill>
                  <a:srgbClr val="87334A"/>
                </a:solidFill>
                <a:latin typeface="+mj-lt"/>
              </a:rPr>
              <a:t>Toronto Raptors only</a:t>
            </a:r>
          </a:p>
          <a:p>
            <a:pPr marL="342900" indent="-342900">
              <a:buFont typeface="Arial" panose="020B0604020202020204" pitchFamily="34" charset="0"/>
              <a:buChar char="•"/>
              <a:defRPr/>
            </a:pPr>
            <a:r>
              <a:rPr lang="en-US" altLang="ko-KR" sz="2800" i="1" dirty="0">
                <a:solidFill>
                  <a:srgbClr val="87334A"/>
                </a:solidFill>
                <a:latin typeface="+mj-lt"/>
              </a:rPr>
              <a:t>Qualitative factors</a:t>
            </a:r>
          </a:p>
          <a:p>
            <a:pPr marL="955045" lvl="1" indent="-457200">
              <a:buSzPct val="80000"/>
              <a:buFont typeface="Arial" panose="020B0604020202020204" pitchFamily="34" charset="0"/>
              <a:buChar char="•"/>
              <a:defRPr/>
            </a:pPr>
            <a:r>
              <a:rPr lang="en-US" altLang="ko-KR" sz="2400" i="1" dirty="0">
                <a:solidFill>
                  <a:srgbClr val="87334A"/>
                </a:solidFill>
                <a:latin typeface="+mj-lt"/>
              </a:rPr>
              <a:t>Health</a:t>
            </a:r>
          </a:p>
          <a:p>
            <a:pPr marL="955045" lvl="1" indent="-457200">
              <a:buSzPct val="80000"/>
              <a:buFont typeface="Arial" panose="020B0604020202020204" pitchFamily="34" charset="0"/>
              <a:buChar char="•"/>
              <a:defRPr/>
            </a:pPr>
            <a:r>
              <a:rPr lang="en-US" altLang="ko-KR" sz="2400" i="1" dirty="0">
                <a:solidFill>
                  <a:srgbClr val="87334A"/>
                </a:solidFill>
                <a:latin typeface="+mj-lt"/>
              </a:rPr>
              <a:t>Rapport with the team</a:t>
            </a:r>
          </a:p>
          <a:p>
            <a:pPr marL="955045" lvl="1" indent="-457200">
              <a:buSzPct val="80000"/>
              <a:buFont typeface="Arial" panose="020B0604020202020204" pitchFamily="34" charset="0"/>
              <a:buChar char="•"/>
              <a:defRPr/>
            </a:pPr>
            <a:r>
              <a:rPr lang="en-US" altLang="ko-KR" sz="2400" i="1" dirty="0">
                <a:solidFill>
                  <a:srgbClr val="87334A"/>
                </a:solidFill>
                <a:latin typeface="+mj-lt"/>
              </a:rPr>
              <a:t>Satisfaction with the coaching</a:t>
            </a:r>
          </a:p>
          <a:p>
            <a:pPr marL="955045" lvl="1" indent="-457200">
              <a:buSzPct val="80000"/>
              <a:buFont typeface="Arial" panose="020B0604020202020204" pitchFamily="34" charset="0"/>
              <a:buChar char="•"/>
              <a:defRPr/>
            </a:pPr>
            <a:r>
              <a:rPr lang="en-US" altLang="ko-KR" sz="2400" i="1" dirty="0">
                <a:solidFill>
                  <a:srgbClr val="87334A"/>
                </a:solidFill>
                <a:latin typeface="+mj-lt"/>
              </a:rPr>
              <a:t>Placement in the games</a:t>
            </a:r>
          </a:p>
          <a:p>
            <a:pPr marL="955045" lvl="1" indent="-457200">
              <a:buSzPct val="80000"/>
              <a:buFont typeface="Arial" panose="020B0604020202020204" pitchFamily="34" charset="0"/>
              <a:buChar char="•"/>
              <a:defRPr/>
            </a:pPr>
            <a:r>
              <a:rPr lang="en-US" altLang="ko-KR" sz="2400" i="1" dirty="0">
                <a:solidFill>
                  <a:srgbClr val="87334A"/>
                </a:solidFill>
                <a:latin typeface="+mj-lt"/>
              </a:rPr>
              <a:t>Happiness with the contract</a:t>
            </a:r>
          </a:p>
          <a:p>
            <a:pPr marL="955045" lvl="1" indent="-457200">
              <a:buSzPct val="80000"/>
              <a:buFont typeface="Arial" panose="020B0604020202020204" pitchFamily="34" charset="0"/>
              <a:buChar char="•"/>
              <a:defRPr/>
            </a:pPr>
            <a:r>
              <a:rPr lang="en-US" altLang="ko-KR" sz="2400" i="1" dirty="0">
                <a:solidFill>
                  <a:srgbClr val="87334A"/>
                </a:solidFill>
                <a:latin typeface="+mj-lt"/>
              </a:rPr>
              <a:t>Personal life</a:t>
            </a:r>
            <a:endParaRPr lang="en-US" altLang="ko-KR" sz="1600" b="1" i="1" dirty="0">
              <a:solidFill>
                <a:srgbClr val="87334A"/>
              </a:solidFill>
              <a:latin typeface="+mj-lt"/>
            </a:endParaRPr>
          </a:p>
        </p:txBody>
      </p:sp>
    </p:spTree>
    <p:extLst>
      <p:ext uri="{BB962C8B-B14F-4D97-AF65-F5344CB8AC3E}">
        <p14:creationId xmlns:p14="http://schemas.microsoft.com/office/powerpoint/2010/main" val="3118253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7">
                                            <p:txEl>
                                              <p:pRg st="0" end="0"/>
                                            </p:txEl>
                                          </p:spTgt>
                                        </p:tgtEl>
                                        <p:attrNameLst>
                                          <p:attrName>style.visibility</p:attrName>
                                        </p:attrNameLst>
                                      </p:cBhvr>
                                      <p:to>
                                        <p:strVal val="visible"/>
                                      </p:to>
                                    </p:set>
                                    <p:animEffect transition="in" filter="fade">
                                      <p:cBhvr>
                                        <p:cTn id="7" dur="500"/>
                                        <p:tgtEl>
                                          <p:spTgt spid="4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7">
                                            <p:txEl>
                                              <p:pRg st="1" end="1"/>
                                            </p:txEl>
                                          </p:spTgt>
                                        </p:tgtEl>
                                        <p:attrNameLst>
                                          <p:attrName>style.visibility</p:attrName>
                                        </p:attrNameLst>
                                      </p:cBhvr>
                                      <p:to>
                                        <p:strVal val="visible"/>
                                      </p:to>
                                    </p:set>
                                    <p:animEffect transition="in" filter="fade">
                                      <p:cBhvr>
                                        <p:cTn id="12" dur="500"/>
                                        <p:tgtEl>
                                          <p:spTgt spid="4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7">
                                            <p:txEl>
                                              <p:pRg st="2" end="2"/>
                                            </p:txEl>
                                          </p:spTgt>
                                        </p:tgtEl>
                                        <p:attrNameLst>
                                          <p:attrName>style.visibility</p:attrName>
                                        </p:attrNameLst>
                                      </p:cBhvr>
                                      <p:to>
                                        <p:strVal val="visible"/>
                                      </p:to>
                                    </p:set>
                                    <p:animEffect transition="in" filter="fade">
                                      <p:cBhvr>
                                        <p:cTn id="17" dur="500"/>
                                        <p:tgtEl>
                                          <p:spTgt spid="47">
                                            <p:txEl>
                                              <p:pRg st="2" end="2"/>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47">
                                            <p:txEl>
                                              <p:pRg st="3" end="3"/>
                                            </p:txEl>
                                          </p:spTgt>
                                        </p:tgtEl>
                                        <p:attrNameLst>
                                          <p:attrName>style.visibility</p:attrName>
                                        </p:attrNameLst>
                                      </p:cBhvr>
                                      <p:to>
                                        <p:strVal val="visible"/>
                                      </p:to>
                                    </p:set>
                                    <p:animEffect transition="in" filter="fade">
                                      <p:cBhvr>
                                        <p:cTn id="20" dur="500"/>
                                        <p:tgtEl>
                                          <p:spTgt spid="47">
                                            <p:txEl>
                                              <p:pRg st="3" end="3"/>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47">
                                            <p:txEl>
                                              <p:pRg st="4" end="4"/>
                                            </p:txEl>
                                          </p:spTgt>
                                        </p:tgtEl>
                                        <p:attrNameLst>
                                          <p:attrName>style.visibility</p:attrName>
                                        </p:attrNameLst>
                                      </p:cBhvr>
                                      <p:to>
                                        <p:strVal val="visible"/>
                                      </p:to>
                                    </p:set>
                                    <p:animEffect transition="in" filter="fade">
                                      <p:cBhvr>
                                        <p:cTn id="23" dur="500"/>
                                        <p:tgtEl>
                                          <p:spTgt spid="47">
                                            <p:txEl>
                                              <p:pRg st="4" end="4"/>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47">
                                            <p:txEl>
                                              <p:pRg st="5" end="5"/>
                                            </p:txEl>
                                          </p:spTgt>
                                        </p:tgtEl>
                                        <p:attrNameLst>
                                          <p:attrName>style.visibility</p:attrName>
                                        </p:attrNameLst>
                                      </p:cBhvr>
                                      <p:to>
                                        <p:strVal val="visible"/>
                                      </p:to>
                                    </p:set>
                                    <p:animEffect transition="in" filter="fade">
                                      <p:cBhvr>
                                        <p:cTn id="26" dur="500"/>
                                        <p:tgtEl>
                                          <p:spTgt spid="47">
                                            <p:txEl>
                                              <p:pRg st="5" end="5"/>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47">
                                            <p:txEl>
                                              <p:pRg st="6" end="6"/>
                                            </p:txEl>
                                          </p:spTgt>
                                        </p:tgtEl>
                                        <p:attrNameLst>
                                          <p:attrName>style.visibility</p:attrName>
                                        </p:attrNameLst>
                                      </p:cBhvr>
                                      <p:to>
                                        <p:strVal val="visible"/>
                                      </p:to>
                                    </p:set>
                                    <p:animEffect transition="in" filter="fade">
                                      <p:cBhvr>
                                        <p:cTn id="29" dur="500"/>
                                        <p:tgtEl>
                                          <p:spTgt spid="47">
                                            <p:txEl>
                                              <p:pRg st="6" end="6"/>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47">
                                            <p:txEl>
                                              <p:pRg st="7" end="7"/>
                                            </p:txEl>
                                          </p:spTgt>
                                        </p:tgtEl>
                                        <p:attrNameLst>
                                          <p:attrName>style.visibility</p:attrName>
                                        </p:attrNameLst>
                                      </p:cBhvr>
                                      <p:to>
                                        <p:strVal val="visible"/>
                                      </p:to>
                                    </p:set>
                                    <p:animEffect transition="in" filter="fade">
                                      <p:cBhvr>
                                        <p:cTn id="32" dur="500"/>
                                        <p:tgtEl>
                                          <p:spTgt spid="47">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4"/>
          <p:cNvSpPr>
            <a:spLocks noGrp="1"/>
          </p:cNvSpPr>
          <p:nvPr>
            <p:ph type="ctrTitle"/>
          </p:nvPr>
        </p:nvSpPr>
        <p:spPr/>
        <p:txBody>
          <a:bodyPr/>
          <a:lstStyle/>
          <a:p>
            <a:r>
              <a:rPr lang="en-US" altLang="ko-KR"/>
              <a:t>THANK YOU</a:t>
            </a:r>
            <a:endParaRPr lang="ko-KR" altLang="en-US" dirty="0"/>
          </a:p>
        </p:txBody>
      </p:sp>
      <p:pic>
        <p:nvPicPr>
          <p:cNvPr id="2" name="그림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39622" y="1845618"/>
            <a:ext cx="682696" cy="694887"/>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The Client</a:t>
            </a:r>
            <a:endParaRPr lang="ko-KR" altLang="en-US" dirty="0"/>
          </a:p>
        </p:txBody>
      </p:sp>
      <p:sp>
        <p:nvSpPr>
          <p:cNvPr id="4" name="내용 개체 틀 3"/>
          <p:cNvSpPr>
            <a:spLocks noGrp="1"/>
          </p:cNvSpPr>
          <p:nvPr>
            <p:ph idx="1"/>
          </p:nvPr>
        </p:nvSpPr>
        <p:spPr>
          <a:xfrm>
            <a:off x="609520" y="1485579"/>
            <a:ext cx="11246325" cy="4824535"/>
          </a:xfrm>
        </p:spPr>
        <p:txBody>
          <a:bodyPr/>
          <a:lstStyle/>
          <a:p>
            <a:pPr>
              <a:buFont typeface="Arial" panose="020B0604020202020204" pitchFamily="34" charset="0"/>
              <a:buChar char="•"/>
            </a:pPr>
            <a:r>
              <a:rPr lang="en-US" altLang="ko-KR" dirty="0"/>
              <a:t>The Toronto Raptors are an NBA championship team with a USD2.1 billion market capitalization in 2020. </a:t>
            </a:r>
          </a:p>
          <a:p>
            <a:pPr>
              <a:buFont typeface="Arial" panose="020B0604020202020204" pitchFamily="34" charset="0"/>
              <a:buChar char="•"/>
            </a:pPr>
            <a:r>
              <a:rPr lang="en-US" altLang="ko-KR" dirty="0"/>
              <a:t>The team’s General Manager (GM) and owners are seeking recommendations on improving the team’s chances at another championship run while preserving the team’s long-term future. </a:t>
            </a:r>
          </a:p>
          <a:p>
            <a:endParaRPr lang="ko-KR" altLang="en-US" dirty="0"/>
          </a:p>
        </p:txBody>
      </p:sp>
      <p:sp>
        <p:nvSpPr>
          <p:cNvPr id="5" name="TextBox 4">
            <a:extLst>
              <a:ext uri="{FF2B5EF4-FFF2-40B4-BE49-F238E27FC236}">
                <a16:creationId xmlns:a16="http://schemas.microsoft.com/office/drawing/2014/main" id="{F5A90117-5B47-4F65-A757-0927230572F0}"/>
              </a:ext>
            </a:extLst>
          </p:cNvPr>
          <p:cNvSpPr txBox="1"/>
          <p:nvPr/>
        </p:nvSpPr>
        <p:spPr>
          <a:xfrm>
            <a:off x="5016500" y="6324600"/>
            <a:ext cx="5074950" cy="400110"/>
          </a:xfrm>
          <a:prstGeom prst="rect">
            <a:avLst/>
          </a:prstGeom>
          <a:noFill/>
        </p:spPr>
        <p:txBody>
          <a:bodyPr wrap="square">
            <a:spAutoFit/>
          </a:bodyPr>
          <a:lstStyle/>
          <a:p>
            <a:r>
              <a:rPr kumimoji="0" lang="en-US" altLang="ko-KR" sz="2000" b="1" u="none" strike="noStrike" kern="1200" cap="none" spc="0" normalizeH="0" baseline="0" noProof="0" dirty="0">
                <a:ln>
                  <a:noFill/>
                </a:ln>
                <a:solidFill>
                  <a:srgbClr val="87334A"/>
                </a:solidFill>
                <a:effectLst/>
                <a:uLnTx/>
                <a:uFillTx/>
                <a:latin typeface="Calibri"/>
                <a:ea typeface="맑은 고딕" pitchFamily="50" charset="-127"/>
                <a:cs typeface="+mn-cs"/>
              </a:rPr>
              <a:t>TORONTO RAPTORS</a:t>
            </a:r>
            <a:endParaRPr lang="en-CA" b="1" dirty="0"/>
          </a:p>
        </p:txBody>
      </p:sp>
      <p:pic>
        <p:nvPicPr>
          <p:cNvPr id="25" name="Picture 24">
            <a:extLst>
              <a:ext uri="{FF2B5EF4-FFF2-40B4-BE49-F238E27FC236}">
                <a16:creationId xmlns:a16="http://schemas.microsoft.com/office/drawing/2014/main" id="{1FB982B9-CEFB-490D-A0A8-BB921076D193}"/>
              </a:ext>
            </a:extLst>
          </p:cNvPr>
          <p:cNvPicPr>
            <a:picLocks noChangeAspect="1"/>
          </p:cNvPicPr>
          <p:nvPr/>
        </p:nvPicPr>
        <p:blipFill>
          <a:blip r:embed="rId3"/>
          <a:stretch>
            <a:fillRect/>
          </a:stretch>
        </p:blipFill>
        <p:spPr>
          <a:xfrm>
            <a:off x="2196649" y="2820568"/>
            <a:ext cx="7797113" cy="3237470"/>
          </a:xfrm>
          <a:prstGeom prst="rect">
            <a:avLst/>
          </a:prstGeom>
        </p:spPr>
      </p:pic>
    </p:spTree>
    <p:extLst>
      <p:ext uri="{BB962C8B-B14F-4D97-AF65-F5344CB8AC3E}">
        <p14:creationId xmlns:p14="http://schemas.microsoft.com/office/powerpoint/2010/main" val="4198467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10" presetClass="entr" presetSubtype="0" fill="hold" nodeType="with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fade">
                                      <p:cBhvr>
                                        <p:cTn id="15" dur="500"/>
                                        <p:tgtEl>
                                          <p:spTgt spid="2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
                                            <p:txEl>
                                              <p:pRg st="1" end="1"/>
                                            </p:txEl>
                                          </p:spTgt>
                                        </p:tgtEl>
                                        <p:attrNameLst>
                                          <p:attrName>style.visibility</p:attrName>
                                        </p:attrNameLst>
                                      </p:cBhvr>
                                      <p:to>
                                        <p:strVal val="visible"/>
                                      </p:to>
                                    </p:set>
                                    <p:animEffect transition="in" filter="fade">
                                      <p:cBhvr>
                                        <p:cTn id="20" dur="5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09520" y="150097"/>
            <a:ext cx="10971373" cy="798753"/>
          </a:xfrm>
        </p:spPr>
        <p:txBody>
          <a:bodyPr anchor="ctr">
            <a:normAutofit/>
          </a:bodyPr>
          <a:lstStyle/>
          <a:p>
            <a:r>
              <a:rPr lang="en-US" altLang="ko-KR" dirty="0"/>
              <a:t>Objectives</a:t>
            </a:r>
          </a:p>
        </p:txBody>
      </p:sp>
      <p:pic>
        <p:nvPicPr>
          <p:cNvPr id="4" name="Picture 3">
            <a:extLst>
              <a:ext uri="{FF2B5EF4-FFF2-40B4-BE49-F238E27FC236}">
                <a16:creationId xmlns:a16="http://schemas.microsoft.com/office/drawing/2014/main" id="{F352D879-21E9-4594-A7F4-2FD197B83FDE}"/>
              </a:ext>
            </a:extLst>
          </p:cNvPr>
          <p:cNvPicPr>
            <a:picLocks noChangeAspect="1"/>
          </p:cNvPicPr>
          <p:nvPr/>
        </p:nvPicPr>
        <p:blipFill>
          <a:blip r:embed="rId3"/>
          <a:stretch>
            <a:fillRect/>
          </a:stretch>
        </p:blipFill>
        <p:spPr>
          <a:xfrm>
            <a:off x="609519" y="2192180"/>
            <a:ext cx="10971373" cy="1436255"/>
          </a:xfrm>
          <a:prstGeom prst="rect">
            <a:avLst/>
          </a:prstGeom>
        </p:spPr>
      </p:pic>
      <p:pic>
        <p:nvPicPr>
          <p:cNvPr id="11" name="Picture 10">
            <a:extLst>
              <a:ext uri="{FF2B5EF4-FFF2-40B4-BE49-F238E27FC236}">
                <a16:creationId xmlns:a16="http://schemas.microsoft.com/office/drawing/2014/main" id="{27754966-4E99-4FEA-9BA3-0431593B6D31}"/>
              </a:ext>
            </a:extLst>
          </p:cNvPr>
          <p:cNvPicPr>
            <a:picLocks/>
          </p:cNvPicPr>
          <p:nvPr/>
        </p:nvPicPr>
        <p:blipFill>
          <a:blip r:embed="rId4"/>
          <a:stretch>
            <a:fillRect/>
          </a:stretch>
        </p:blipFill>
        <p:spPr>
          <a:xfrm>
            <a:off x="609519" y="4077341"/>
            <a:ext cx="10971373" cy="1461611"/>
          </a:xfrm>
          <a:prstGeom prst="rect">
            <a:avLst/>
          </a:prstGeom>
        </p:spPr>
      </p:pic>
    </p:spTree>
    <p:extLst>
      <p:ext uri="{BB962C8B-B14F-4D97-AF65-F5344CB8AC3E}">
        <p14:creationId xmlns:p14="http://schemas.microsoft.com/office/powerpoint/2010/main" val="3934293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6A0DD71-825C-4331-95C1-81459F90E844}"/>
              </a:ext>
            </a:extLst>
          </p:cNvPr>
          <p:cNvPicPr>
            <a:picLocks noChangeAspect="1"/>
          </p:cNvPicPr>
          <p:nvPr/>
        </p:nvPicPr>
        <p:blipFill>
          <a:blip r:embed="rId3"/>
          <a:stretch>
            <a:fillRect/>
          </a:stretch>
        </p:blipFill>
        <p:spPr>
          <a:xfrm>
            <a:off x="2524012" y="3185364"/>
            <a:ext cx="8391525" cy="3143250"/>
          </a:xfrm>
          <a:prstGeom prst="rect">
            <a:avLst/>
          </a:prstGeom>
        </p:spPr>
      </p:pic>
      <p:sp>
        <p:nvSpPr>
          <p:cNvPr id="2" name="제목 1"/>
          <p:cNvSpPr>
            <a:spLocks noGrp="1"/>
          </p:cNvSpPr>
          <p:nvPr>
            <p:ph type="title"/>
          </p:nvPr>
        </p:nvSpPr>
        <p:spPr>
          <a:xfrm>
            <a:off x="638273" y="150098"/>
            <a:ext cx="10971372" cy="798753"/>
          </a:xfrm>
        </p:spPr>
        <p:txBody>
          <a:bodyPr/>
          <a:lstStyle/>
          <a:p>
            <a:r>
              <a:rPr lang="en-US" altLang="ko-KR" dirty="0"/>
              <a:t>Data</a:t>
            </a:r>
          </a:p>
        </p:txBody>
      </p:sp>
      <p:sp>
        <p:nvSpPr>
          <p:cNvPr id="6" name="내용 개체 틀 5"/>
          <p:cNvSpPr>
            <a:spLocks noGrp="1"/>
          </p:cNvSpPr>
          <p:nvPr>
            <p:ph idx="1"/>
          </p:nvPr>
        </p:nvSpPr>
        <p:spPr>
          <a:xfrm>
            <a:off x="1486693" y="1485578"/>
            <a:ext cx="4892841" cy="1427743"/>
          </a:xfrm>
        </p:spPr>
        <p:txBody>
          <a:bodyPr>
            <a:normAutofit lnSpcReduction="10000"/>
          </a:bodyPr>
          <a:lstStyle/>
          <a:p>
            <a:pPr marL="808998" marR="0" lvl="1" indent="-311153" algn="l" defTabSz="995690" rtl="0" eaLnBrk="1" fontAlgn="auto" latinLnBrk="1" hangingPunct="1">
              <a:lnSpc>
                <a:spcPct val="100000"/>
              </a:lnSpc>
              <a:spcBef>
                <a:spcPct val="20000"/>
              </a:spcBef>
              <a:spcAft>
                <a:spcPts val="0"/>
              </a:spcAft>
              <a:buClrTx/>
              <a:buSzTx/>
              <a:buFont typeface="Arial" panose="020B0604020202020204" pitchFamily="34" charset="0"/>
              <a:buChar char="•"/>
              <a:tabLst/>
              <a:defRPr/>
            </a:pPr>
            <a:r>
              <a:rPr kumimoji="0" lang="en-US" altLang="ko-KR" sz="2000" b="0" i="1" u="none" strike="noStrike" kern="1200" cap="none" spc="0" normalizeH="0" baseline="0" noProof="0" dirty="0">
                <a:ln>
                  <a:noFill/>
                </a:ln>
                <a:solidFill>
                  <a:prstClr val="black">
                    <a:lumMod val="75000"/>
                    <a:lumOff val="25000"/>
                  </a:prstClr>
                </a:solidFill>
                <a:effectLst/>
                <a:uLnTx/>
                <a:uFillTx/>
                <a:latin typeface="Calibri"/>
              </a:rPr>
              <a:t>PlayerGameLogs</a:t>
            </a:r>
          </a:p>
          <a:p>
            <a:pPr lvl="2">
              <a:buFont typeface="Arial" panose="020B0604020202020204" pitchFamily="34" charset="0"/>
              <a:buChar char="•"/>
              <a:defRPr/>
            </a:pPr>
            <a:r>
              <a:rPr lang="en-US" altLang="ko-KR" sz="2000" i="1" dirty="0">
                <a:solidFill>
                  <a:prstClr val="black">
                    <a:lumMod val="75000"/>
                    <a:lumOff val="25000"/>
                  </a:prstClr>
                </a:solidFill>
                <a:latin typeface="Calibri"/>
              </a:rPr>
              <a:t>Open access API (nba_api)</a:t>
            </a:r>
          </a:p>
          <a:p>
            <a:pPr marL="1244613" marR="0" lvl="2" indent="-248923" algn="l" defTabSz="995690" rtl="0" eaLnBrk="1" fontAlgn="auto" latinLnBrk="1" hangingPunct="1">
              <a:lnSpc>
                <a:spcPct val="100000"/>
              </a:lnSpc>
              <a:spcBef>
                <a:spcPct val="20000"/>
              </a:spcBef>
              <a:spcAft>
                <a:spcPts val="0"/>
              </a:spcAft>
              <a:buClrTx/>
              <a:buSzTx/>
              <a:buFont typeface="Arial" panose="020B0604020202020204" pitchFamily="34" charset="0"/>
              <a:buChar char="•"/>
              <a:tabLst/>
              <a:defRPr/>
            </a:pPr>
            <a:r>
              <a:rPr lang="en-US" altLang="ko-KR" sz="2000" i="1" dirty="0">
                <a:solidFill>
                  <a:prstClr val="black">
                    <a:lumMod val="75000"/>
                    <a:lumOff val="25000"/>
                  </a:prstClr>
                </a:solidFill>
                <a:latin typeface="Calibri"/>
              </a:rPr>
              <a:t>Seasons 2005-2020</a:t>
            </a:r>
          </a:p>
          <a:p>
            <a:pPr lvl="2">
              <a:buFont typeface="Arial" panose="020B0604020202020204" pitchFamily="34" charset="0"/>
              <a:buChar char="•"/>
              <a:defRPr/>
            </a:pPr>
            <a:r>
              <a:rPr lang="en-US" altLang="ko-KR" sz="2000" i="1" dirty="0">
                <a:solidFill>
                  <a:prstClr val="black">
                    <a:lumMod val="75000"/>
                    <a:lumOff val="25000"/>
                  </a:prstClr>
                </a:solidFill>
                <a:latin typeface="Calibri"/>
              </a:rPr>
              <a:t>Total ~450K records, 34 features</a:t>
            </a:r>
          </a:p>
          <a:p>
            <a:pPr marL="995690" marR="0" lvl="2" indent="0" algn="l" defTabSz="995690" rtl="0" eaLnBrk="1" fontAlgn="auto" latinLnBrk="1" hangingPunct="1">
              <a:lnSpc>
                <a:spcPct val="100000"/>
              </a:lnSpc>
              <a:spcBef>
                <a:spcPct val="20000"/>
              </a:spcBef>
              <a:spcAft>
                <a:spcPts val="0"/>
              </a:spcAft>
              <a:buClrTx/>
              <a:buSzTx/>
              <a:tabLst/>
              <a:defRPr/>
            </a:pPr>
            <a:endParaRPr kumimoji="0" lang="en-US" altLang="ko-KR" sz="2000" b="0" i="1" u="none" strike="noStrike" kern="1200" cap="none" spc="0" normalizeH="0" baseline="0" noProof="0" dirty="0">
              <a:ln>
                <a:noFill/>
              </a:ln>
              <a:solidFill>
                <a:prstClr val="black">
                  <a:lumMod val="75000"/>
                  <a:lumOff val="25000"/>
                </a:prstClr>
              </a:solidFill>
              <a:effectLst/>
              <a:uLnTx/>
              <a:uFillTx/>
              <a:latin typeface="Calibri"/>
            </a:endParaRPr>
          </a:p>
        </p:txBody>
      </p:sp>
      <p:sp>
        <p:nvSpPr>
          <p:cNvPr id="9" name="TextBox 8">
            <a:extLst>
              <a:ext uri="{FF2B5EF4-FFF2-40B4-BE49-F238E27FC236}">
                <a16:creationId xmlns:a16="http://schemas.microsoft.com/office/drawing/2014/main" id="{CE64A20E-9B9A-4292-94B5-C5344F7A5F57}"/>
              </a:ext>
            </a:extLst>
          </p:cNvPr>
          <p:cNvSpPr txBox="1"/>
          <p:nvPr/>
        </p:nvSpPr>
        <p:spPr>
          <a:xfrm>
            <a:off x="6719775" y="1462838"/>
            <a:ext cx="4702249" cy="1508105"/>
          </a:xfrm>
          <a:prstGeom prst="rect">
            <a:avLst/>
          </a:prstGeom>
          <a:noFill/>
        </p:spPr>
        <p:txBody>
          <a:bodyPr wrap="square">
            <a:spAutoFit/>
          </a:bodyPr>
          <a:lstStyle/>
          <a:p>
            <a:pPr marL="373384" marR="0" lvl="0" indent="-373384" algn="l" defTabSz="995690" rtl="0" eaLnBrk="1" fontAlgn="auto" latinLnBrk="1" hangingPunct="1">
              <a:lnSpc>
                <a:spcPct val="100000"/>
              </a:lnSpc>
              <a:spcBef>
                <a:spcPct val="20000"/>
              </a:spcBef>
              <a:spcAft>
                <a:spcPts val="0"/>
              </a:spcAft>
              <a:buClrTx/>
              <a:buSzTx/>
              <a:buFont typeface="Arial" panose="020B0604020202020204" pitchFamily="34" charset="0"/>
              <a:buChar char="•"/>
              <a:tabLst/>
              <a:defRPr/>
            </a:pPr>
            <a:r>
              <a:rPr kumimoji="0" lang="en-CA" altLang="en-US" b="0" i="1" u="none" strike="noStrike" kern="1200" cap="none" spc="0" normalizeH="0" baseline="0" noProof="0" dirty="0">
                <a:ln>
                  <a:noFill/>
                </a:ln>
                <a:solidFill>
                  <a:prstClr val="black">
                    <a:lumMod val="75000"/>
                    <a:lumOff val="25000"/>
                  </a:prstClr>
                </a:solidFill>
                <a:effectLst/>
                <a:uLnTx/>
                <a:uFillTx/>
                <a:latin typeface="Calibri"/>
              </a:rPr>
              <a:t>NBA Player Salaries </a:t>
            </a:r>
          </a:p>
          <a:p>
            <a:pPr marL="746768" lvl="1" indent="-248923">
              <a:spcBef>
                <a:spcPct val="20000"/>
              </a:spcBef>
              <a:buFont typeface="Arial" panose="020B0604020202020204" pitchFamily="34" charset="0"/>
              <a:buChar char="•"/>
              <a:defRPr/>
            </a:pPr>
            <a:r>
              <a:rPr kumimoji="0" lang="en-US" altLang="ko-KR" b="0" i="1" u="none" strike="noStrike" kern="1200" cap="none" spc="0" normalizeH="0" baseline="0" noProof="0" dirty="0">
                <a:ln>
                  <a:noFill/>
                </a:ln>
                <a:solidFill>
                  <a:prstClr val="black">
                    <a:lumMod val="75000"/>
                    <a:lumOff val="25000"/>
                  </a:prstClr>
                </a:solidFill>
                <a:effectLst/>
                <a:uLnTx/>
                <a:uFillTx/>
                <a:latin typeface="Calibri"/>
              </a:rPr>
              <a:t>ESPN for the historical data</a:t>
            </a:r>
          </a:p>
          <a:p>
            <a:pPr marL="746768" lvl="1" indent="-248923">
              <a:spcBef>
                <a:spcPct val="20000"/>
              </a:spcBef>
              <a:buFont typeface="Arial" panose="020B0604020202020204" pitchFamily="34" charset="0"/>
              <a:buChar char="•"/>
              <a:defRPr/>
            </a:pPr>
            <a:r>
              <a:rPr kumimoji="0" lang="en-US" altLang="ko-KR" b="0" i="1" u="none" strike="noStrike" kern="1200" cap="none" spc="0" normalizeH="0" baseline="0" noProof="0" dirty="0" err="1">
                <a:ln>
                  <a:noFill/>
                </a:ln>
                <a:solidFill>
                  <a:prstClr val="black">
                    <a:lumMod val="75000"/>
                    <a:lumOff val="25000"/>
                  </a:prstClr>
                </a:solidFill>
                <a:effectLst/>
                <a:uLnTx/>
                <a:uFillTx/>
                <a:latin typeface="Calibri"/>
              </a:rPr>
              <a:t>Hoopshype</a:t>
            </a:r>
            <a:r>
              <a:rPr kumimoji="0" lang="en-US" altLang="ko-KR" b="0" i="1" u="none" strike="noStrike" kern="1200" cap="none" spc="0" normalizeH="0" baseline="0" noProof="0" dirty="0">
                <a:ln>
                  <a:noFill/>
                </a:ln>
                <a:solidFill>
                  <a:prstClr val="black">
                    <a:lumMod val="75000"/>
                    <a:lumOff val="25000"/>
                  </a:prstClr>
                </a:solidFill>
                <a:effectLst/>
                <a:uLnTx/>
                <a:uFillTx/>
                <a:latin typeface="Calibri"/>
              </a:rPr>
              <a:t> for future data</a:t>
            </a:r>
          </a:p>
          <a:p>
            <a:pPr marL="746768" lvl="1" indent="-248923">
              <a:spcBef>
                <a:spcPct val="20000"/>
              </a:spcBef>
              <a:buFont typeface="Arial" panose="020B0604020202020204" pitchFamily="34" charset="0"/>
              <a:buChar char="•"/>
              <a:defRPr/>
            </a:pPr>
            <a:r>
              <a:rPr kumimoji="0" lang="en-US" altLang="ko-KR" b="0" i="1" u="none" strike="noStrike" kern="1200" cap="none" spc="0" normalizeH="0" baseline="0" noProof="0" dirty="0">
                <a:ln>
                  <a:noFill/>
                </a:ln>
                <a:solidFill>
                  <a:prstClr val="black">
                    <a:lumMod val="75000"/>
                    <a:lumOff val="25000"/>
                  </a:prstClr>
                </a:solidFill>
                <a:effectLst/>
                <a:uLnTx/>
                <a:uFillTx/>
                <a:latin typeface="Calibri"/>
              </a:rPr>
              <a:t>489 records</a:t>
            </a:r>
          </a:p>
        </p:txBody>
      </p:sp>
      <p:pic>
        <p:nvPicPr>
          <p:cNvPr id="12" name="Picture 11">
            <a:extLst>
              <a:ext uri="{FF2B5EF4-FFF2-40B4-BE49-F238E27FC236}">
                <a16:creationId xmlns:a16="http://schemas.microsoft.com/office/drawing/2014/main" id="{E9C8EF97-BFE1-4D2E-8007-7B27E0BDA101}"/>
              </a:ext>
            </a:extLst>
          </p:cNvPr>
          <p:cNvPicPr>
            <a:picLocks noChangeAspect="1"/>
          </p:cNvPicPr>
          <p:nvPr/>
        </p:nvPicPr>
        <p:blipFill>
          <a:blip r:embed="rId4"/>
          <a:stretch>
            <a:fillRect/>
          </a:stretch>
        </p:blipFill>
        <p:spPr>
          <a:xfrm>
            <a:off x="5295232" y="3829050"/>
            <a:ext cx="5553075" cy="533400"/>
          </a:xfrm>
          <a:prstGeom prst="rect">
            <a:avLst/>
          </a:prstGeom>
          <a:ln w="50800">
            <a:solidFill>
              <a:srgbClr val="C00000"/>
            </a:solidFill>
          </a:ln>
        </p:spPr>
      </p:pic>
    </p:spTree>
    <p:extLst>
      <p:ext uri="{BB962C8B-B14F-4D97-AF65-F5344CB8AC3E}">
        <p14:creationId xmlns:p14="http://schemas.microsoft.com/office/powerpoint/2010/main" val="664374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Effect transition="in" filter="fade">
                                      <p:cBhvr>
                                        <p:cTn id="13" dur="500"/>
                                        <p:tgtEl>
                                          <p:spTgt spid="6">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6">
                                            <p:txEl>
                                              <p:pRg st="3" end="3"/>
                                            </p:txEl>
                                          </p:spTgt>
                                        </p:tgtEl>
                                        <p:attrNameLst>
                                          <p:attrName>style.visibility</p:attrName>
                                        </p:attrNameLst>
                                      </p:cBhvr>
                                      <p:to>
                                        <p:strVal val="visible"/>
                                      </p:to>
                                    </p:set>
                                    <p:animEffect transition="in" filter="fade">
                                      <p:cBhvr>
                                        <p:cTn id="16" dur="500"/>
                                        <p:tgtEl>
                                          <p:spTgt spid="6">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9">
                                            <p:txEl>
                                              <p:pRg st="0" end="0"/>
                                            </p:txEl>
                                          </p:spTgt>
                                        </p:tgtEl>
                                        <p:attrNameLst>
                                          <p:attrName>style.visibility</p:attrName>
                                        </p:attrNameLst>
                                      </p:cBhvr>
                                      <p:to>
                                        <p:strVal val="visible"/>
                                      </p:to>
                                    </p:set>
                                    <p:animEffect transition="in" filter="fade">
                                      <p:cBhvr>
                                        <p:cTn id="26" dur="500"/>
                                        <p:tgtEl>
                                          <p:spTgt spid="9">
                                            <p:txEl>
                                              <p:pRg st="0" end="0"/>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9">
                                            <p:txEl>
                                              <p:pRg st="1" end="1"/>
                                            </p:txEl>
                                          </p:spTgt>
                                        </p:tgtEl>
                                        <p:attrNameLst>
                                          <p:attrName>style.visibility</p:attrName>
                                        </p:attrNameLst>
                                      </p:cBhvr>
                                      <p:to>
                                        <p:strVal val="visible"/>
                                      </p:to>
                                    </p:set>
                                    <p:animEffect transition="in" filter="fade">
                                      <p:cBhvr>
                                        <p:cTn id="29" dur="500"/>
                                        <p:tgtEl>
                                          <p:spTgt spid="9">
                                            <p:txEl>
                                              <p:pRg st="1" end="1"/>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9">
                                            <p:txEl>
                                              <p:pRg st="2" end="2"/>
                                            </p:txEl>
                                          </p:spTgt>
                                        </p:tgtEl>
                                        <p:attrNameLst>
                                          <p:attrName>style.visibility</p:attrName>
                                        </p:attrNameLst>
                                      </p:cBhvr>
                                      <p:to>
                                        <p:strVal val="visible"/>
                                      </p:to>
                                    </p:set>
                                    <p:animEffect transition="in" filter="fade">
                                      <p:cBhvr>
                                        <p:cTn id="32" dur="500"/>
                                        <p:tgtEl>
                                          <p:spTgt spid="9">
                                            <p:txEl>
                                              <p:pRg st="2" end="2"/>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9">
                                            <p:txEl>
                                              <p:pRg st="3" end="3"/>
                                            </p:txEl>
                                          </p:spTgt>
                                        </p:tgtEl>
                                        <p:attrNameLst>
                                          <p:attrName>style.visibility</p:attrName>
                                        </p:attrNameLst>
                                      </p:cBhvr>
                                      <p:to>
                                        <p:strVal val="visible"/>
                                      </p:to>
                                    </p:set>
                                    <p:animEffect transition="in" filter="fade">
                                      <p:cBhvr>
                                        <p:cTn id="35" dur="500"/>
                                        <p:tgtEl>
                                          <p:spTgt spid="9">
                                            <p:txEl>
                                              <p:pRg st="3" end="3"/>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12"/>
                                        </p:tgtEl>
                                        <p:attrNameLst>
                                          <p:attrName>style.visibility</p:attrName>
                                        </p:attrNameLst>
                                      </p:cBhvr>
                                      <p:to>
                                        <p:strVal val="visible"/>
                                      </p:to>
                                    </p:set>
                                    <p:animEffect transition="in" filter="fade">
                                      <p:cBhvr>
                                        <p:cTn id="4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91D16B44-4EBD-447D-90CF-7DA5BAFDBF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4412" y="2349674"/>
            <a:ext cx="9830949" cy="3293368"/>
          </a:xfrm>
          <a:prstGeom prst="rect">
            <a:avLst/>
          </a:prstGeom>
          <a:noFill/>
          <a:extLst>
            <a:ext uri="{909E8E84-426E-40DD-AFC4-6F175D3DCCD1}">
              <a14:hiddenFill xmlns:a14="http://schemas.microsoft.com/office/drawing/2010/main">
                <a:solidFill>
                  <a:srgbClr val="FFFFFF"/>
                </a:solidFill>
              </a14:hiddenFill>
            </a:ext>
          </a:extLst>
        </p:spPr>
      </p:pic>
      <p:sp>
        <p:nvSpPr>
          <p:cNvPr id="2" name="제목 1"/>
          <p:cNvSpPr>
            <a:spLocks noGrp="1"/>
          </p:cNvSpPr>
          <p:nvPr>
            <p:ph type="title"/>
          </p:nvPr>
        </p:nvSpPr>
        <p:spPr/>
        <p:txBody>
          <a:bodyPr/>
          <a:lstStyle/>
          <a:p>
            <a:r>
              <a:rPr lang="en-US" altLang="ko-KR" dirty="0"/>
              <a:t>Initial Analysis</a:t>
            </a:r>
          </a:p>
        </p:txBody>
      </p:sp>
      <p:sp>
        <p:nvSpPr>
          <p:cNvPr id="6" name="내용 개체 틀 5"/>
          <p:cNvSpPr>
            <a:spLocks noGrp="1"/>
          </p:cNvSpPr>
          <p:nvPr>
            <p:ph idx="1"/>
          </p:nvPr>
        </p:nvSpPr>
        <p:spPr>
          <a:xfrm>
            <a:off x="1630710" y="1557587"/>
            <a:ext cx="10094199" cy="648072"/>
          </a:xfrm>
        </p:spPr>
        <p:txBody>
          <a:bodyPr/>
          <a:lstStyle/>
          <a:p>
            <a:pPr marL="0" indent="0" algn="ctr"/>
            <a:r>
              <a:rPr lang="en-US" altLang="ko-KR" sz="2400" dirty="0">
                <a:solidFill>
                  <a:srgbClr val="87334A"/>
                </a:solidFill>
              </a:rPr>
              <a:t>Top 10 Toronto Raptors Players by Points for the Seasons 2017-2020</a:t>
            </a:r>
          </a:p>
          <a:p>
            <a:pPr>
              <a:buFont typeface="Arial" panose="020B0604020202020204" pitchFamily="34" charset="0"/>
              <a:buChar char="•"/>
            </a:pPr>
            <a:endParaRPr lang="ko-KR" altLang="en-US" dirty="0"/>
          </a:p>
        </p:txBody>
      </p:sp>
      <p:sp>
        <p:nvSpPr>
          <p:cNvPr id="3" name="Rectangle 2">
            <a:extLst>
              <a:ext uri="{FF2B5EF4-FFF2-40B4-BE49-F238E27FC236}">
                <a16:creationId xmlns:a16="http://schemas.microsoft.com/office/drawing/2014/main" id="{0CFD485F-BD85-4A92-8640-D56CF2CF86FD}"/>
              </a:ext>
            </a:extLst>
          </p:cNvPr>
          <p:cNvSpPr/>
          <p:nvPr/>
        </p:nvSpPr>
        <p:spPr>
          <a:xfrm>
            <a:off x="2422798" y="3396852"/>
            <a:ext cx="5112568" cy="176958"/>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 name="Rectangle 3">
            <a:extLst>
              <a:ext uri="{FF2B5EF4-FFF2-40B4-BE49-F238E27FC236}">
                <a16:creationId xmlns:a16="http://schemas.microsoft.com/office/drawing/2014/main" id="{FC70864B-0769-401C-9216-7C294CC0AB89}"/>
              </a:ext>
            </a:extLst>
          </p:cNvPr>
          <p:cNvSpPr/>
          <p:nvPr/>
        </p:nvSpPr>
        <p:spPr>
          <a:xfrm>
            <a:off x="2422798" y="3176116"/>
            <a:ext cx="5616624" cy="176958"/>
          </a:xfrm>
          <a:prstGeom prst="rect">
            <a:avLst/>
          </a:prstGeom>
          <a:no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Rectangle 4">
            <a:extLst>
              <a:ext uri="{FF2B5EF4-FFF2-40B4-BE49-F238E27FC236}">
                <a16:creationId xmlns:a16="http://schemas.microsoft.com/office/drawing/2014/main" id="{092C4AC7-05BF-42C7-BAED-F328B6864613}"/>
              </a:ext>
            </a:extLst>
          </p:cNvPr>
          <p:cNvSpPr/>
          <p:nvPr/>
        </p:nvSpPr>
        <p:spPr>
          <a:xfrm>
            <a:off x="2422798" y="2565698"/>
            <a:ext cx="4032448" cy="176958"/>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Star: 5 Points 9">
            <a:extLst>
              <a:ext uri="{FF2B5EF4-FFF2-40B4-BE49-F238E27FC236}">
                <a16:creationId xmlns:a16="http://schemas.microsoft.com/office/drawing/2014/main" id="{125039F4-F369-4D8D-A6D9-EC584D2486F3}"/>
              </a:ext>
            </a:extLst>
          </p:cNvPr>
          <p:cNvSpPr/>
          <p:nvPr/>
        </p:nvSpPr>
        <p:spPr>
          <a:xfrm>
            <a:off x="2291641" y="2240005"/>
            <a:ext cx="365572" cy="363102"/>
          </a:xfrm>
          <a:prstGeom prst="star5">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579977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026"/>
                                        </p:tgtEl>
                                        <p:attrNameLst>
                                          <p:attrName>style.visibility</p:attrName>
                                        </p:attrNameLst>
                                      </p:cBhvr>
                                      <p:to>
                                        <p:strVal val="visible"/>
                                      </p:to>
                                    </p:set>
                                    <p:animEffect transition="in" filter="fade">
                                      <p:cBhvr>
                                        <p:cTn id="10" dur="500"/>
                                        <p:tgtEl>
                                          <p:spTgt spid="102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500"/>
                                        <p:tgtEl>
                                          <p:spTgt spid="4"/>
                                        </p:tgtEl>
                                      </p:cBhvr>
                                    </p:animEffect>
                                  </p:childTnLst>
                                </p:cTn>
                              </p:par>
                              <p:par>
                                <p:cTn id="21" presetID="10" presetClass="exit" presetSubtype="0" fill="hold" grpId="1" nodeType="withEffect">
                                  <p:stCondLst>
                                    <p:cond delay="0"/>
                                  </p:stCondLst>
                                  <p:childTnLst>
                                    <p:animEffect transition="out" filter="fade">
                                      <p:cBhvr>
                                        <p:cTn id="22" dur="500"/>
                                        <p:tgtEl>
                                          <p:spTgt spid="3"/>
                                        </p:tgtEl>
                                      </p:cBhvr>
                                    </p:animEffect>
                                    <p:set>
                                      <p:cBhvr>
                                        <p:cTn id="23" dur="1" fill="hold">
                                          <p:stCondLst>
                                            <p:cond delay="499"/>
                                          </p:stCondLst>
                                        </p:cTn>
                                        <p:tgtEl>
                                          <p:spTgt spid="3"/>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fade">
                                      <p:cBhvr>
                                        <p:cTn id="28" dur="500"/>
                                        <p:tgtEl>
                                          <p:spTgt spid="5"/>
                                        </p:tgtEl>
                                      </p:cBhvr>
                                    </p:animEffect>
                                  </p:childTnLst>
                                </p:cTn>
                              </p:par>
                              <p:par>
                                <p:cTn id="29" presetID="10" presetClass="exit" presetSubtype="0" fill="hold" grpId="1" nodeType="withEffect">
                                  <p:stCondLst>
                                    <p:cond delay="0"/>
                                  </p:stCondLst>
                                  <p:childTnLst>
                                    <p:animEffect transition="out" filter="fade">
                                      <p:cBhvr>
                                        <p:cTn id="30" dur="500"/>
                                        <p:tgtEl>
                                          <p:spTgt spid="4"/>
                                        </p:tgtEl>
                                      </p:cBhvr>
                                    </p:animEffect>
                                    <p:set>
                                      <p:cBhvr>
                                        <p:cTn id="31" dur="1" fill="hold">
                                          <p:stCondLst>
                                            <p:cond delay="499"/>
                                          </p:stCondLst>
                                        </p:cTn>
                                        <p:tgtEl>
                                          <p:spTgt spid="4"/>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45" presetClass="entr" presetSubtype="0" fill="hold" grpId="0" nodeType="click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fade">
                                      <p:cBhvr>
                                        <p:cTn id="36" dur="1000"/>
                                        <p:tgtEl>
                                          <p:spTgt spid="10"/>
                                        </p:tgtEl>
                                      </p:cBhvr>
                                    </p:animEffect>
                                    <p:anim calcmode="lin" valueType="num">
                                      <p:cBhvr>
                                        <p:cTn id="37" dur="1000" fill="hold"/>
                                        <p:tgtEl>
                                          <p:spTgt spid="10"/>
                                        </p:tgtEl>
                                        <p:attrNameLst>
                                          <p:attrName>ppt_w</p:attrName>
                                        </p:attrNameLst>
                                      </p:cBhvr>
                                      <p:tavLst>
                                        <p:tav tm="0" fmla="#ppt_w*sin(2.5*pi*$)">
                                          <p:val>
                                            <p:fltVal val="0"/>
                                          </p:val>
                                        </p:tav>
                                        <p:tav tm="100000">
                                          <p:val>
                                            <p:fltVal val="1"/>
                                          </p:val>
                                        </p:tav>
                                      </p:tavLst>
                                    </p:anim>
                                    <p:anim calcmode="lin" valueType="num">
                                      <p:cBhvr>
                                        <p:cTn id="38" dur="1000" fill="hold"/>
                                        <p:tgtEl>
                                          <p:spTgt spid="10"/>
                                        </p:tgtEl>
                                        <p:attrNameLst>
                                          <p:attrName>ppt_h</p:attrName>
                                        </p:attrNameLst>
                                      </p:cBhvr>
                                      <p:tavLst>
                                        <p:tav tm="0">
                                          <p:val>
                                            <p:strVal val="#ppt_h"/>
                                          </p:val>
                                        </p:tav>
                                        <p:tav tm="100000">
                                          <p:val>
                                            <p:strVal val="#ppt_h"/>
                                          </p:val>
                                        </p:tav>
                                      </p:tavLst>
                                    </p:anim>
                                  </p:childTnLst>
                                </p:cTn>
                              </p:par>
                              <p:par>
                                <p:cTn id="39" presetID="10" presetClass="exit" presetSubtype="0" fill="hold" grpId="1" nodeType="withEffect">
                                  <p:stCondLst>
                                    <p:cond delay="0"/>
                                  </p:stCondLst>
                                  <p:childTnLst>
                                    <p:animEffect transition="out" filter="fade">
                                      <p:cBhvr>
                                        <p:cTn id="40" dur="500"/>
                                        <p:tgtEl>
                                          <p:spTgt spid="5"/>
                                        </p:tgtEl>
                                      </p:cBhvr>
                                    </p:animEffect>
                                    <p:set>
                                      <p:cBhvr>
                                        <p:cTn id="41"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3" grpId="0" animBg="1"/>
      <p:bldP spid="3" grpId="1" animBg="1"/>
      <p:bldP spid="4" grpId="0" animBg="1"/>
      <p:bldP spid="4" grpId="1" animBg="1"/>
      <p:bldP spid="5" grpId="0" animBg="1"/>
      <p:bldP spid="5" grpId="1" animBg="1"/>
      <p:bldP spid="1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38273" y="139340"/>
            <a:ext cx="3037615" cy="798753"/>
          </a:xfrm>
        </p:spPr>
        <p:txBody>
          <a:bodyPr/>
          <a:lstStyle/>
          <a:p>
            <a:r>
              <a:rPr lang="en-US" altLang="ko-KR" dirty="0"/>
              <a:t>Data Analysis</a:t>
            </a:r>
          </a:p>
        </p:txBody>
      </p:sp>
      <p:sp>
        <p:nvSpPr>
          <p:cNvPr id="4" name="Flowchart: Terminator 3">
            <a:extLst>
              <a:ext uri="{FF2B5EF4-FFF2-40B4-BE49-F238E27FC236}">
                <a16:creationId xmlns:a16="http://schemas.microsoft.com/office/drawing/2014/main" id="{B0E10F12-9AFF-4839-9556-386595011C5D}"/>
              </a:ext>
            </a:extLst>
          </p:cNvPr>
          <p:cNvSpPr/>
          <p:nvPr/>
        </p:nvSpPr>
        <p:spPr>
          <a:xfrm>
            <a:off x="2305947" y="2542765"/>
            <a:ext cx="1771200" cy="570766"/>
          </a:xfrm>
          <a:prstGeom prst="flowChartTerminator">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err="1"/>
              <a:t>PlayerGameLogs</a:t>
            </a:r>
            <a:r>
              <a:rPr lang="en-CA" sz="1200" dirty="0"/>
              <a:t> Data</a:t>
            </a:r>
          </a:p>
        </p:txBody>
      </p:sp>
      <p:sp>
        <p:nvSpPr>
          <p:cNvPr id="5" name="Flowchart: Process 4">
            <a:extLst>
              <a:ext uri="{FF2B5EF4-FFF2-40B4-BE49-F238E27FC236}">
                <a16:creationId xmlns:a16="http://schemas.microsoft.com/office/drawing/2014/main" id="{F2EC906E-5D97-4DBE-85FD-01DBC5657F8F}"/>
              </a:ext>
            </a:extLst>
          </p:cNvPr>
          <p:cNvSpPr/>
          <p:nvPr/>
        </p:nvSpPr>
        <p:spPr>
          <a:xfrm>
            <a:off x="4624950" y="2521861"/>
            <a:ext cx="1453962" cy="587099"/>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Add features </a:t>
            </a:r>
          </a:p>
          <a:p>
            <a:pPr algn="ctr"/>
            <a:r>
              <a:rPr lang="en-CA" sz="1200" dirty="0"/>
              <a:t>“</a:t>
            </a:r>
            <a:r>
              <a:rPr lang="en-CA" sz="1200" dirty="0" err="1"/>
              <a:t>Game_Type</a:t>
            </a:r>
            <a:r>
              <a:rPr lang="en-CA" sz="1200" dirty="0"/>
              <a:t>” and “Salary”</a:t>
            </a:r>
          </a:p>
        </p:txBody>
      </p:sp>
      <p:sp>
        <p:nvSpPr>
          <p:cNvPr id="7" name="Flowchart: Process 6">
            <a:extLst>
              <a:ext uri="{FF2B5EF4-FFF2-40B4-BE49-F238E27FC236}">
                <a16:creationId xmlns:a16="http://schemas.microsoft.com/office/drawing/2014/main" id="{8E427F10-B40B-4366-BCD9-C2C9AB26ABE8}"/>
              </a:ext>
            </a:extLst>
          </p:cNvPr>
          <p:cNvSpPr/>
          <p:nvPr/>
        </p:nvSpPr>
        <p:spPr>
          <a:xfrm>
            <a:off x="6745045" y="2521862"/>
            <a:ext cx="1108036" cy="591670"/>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Data</a:t>
            </a:r>
          </a:p>
          <a:p>
            <a:pPr algn="ctr"/>
            <a:r>
              <a:rPr lang="en-CA" sz="1200" dirty="0"/>
              <a:t>Cleaning</a:t>
            </a:r>
          </a:p>
        </p:txBody>
      </p:sp>
      <p:sp>
        <p:nvSpPr>
          <p:cNvPr id="9" name="Flowchart: Process 8">
            <a:extLst>
              <a:ext uri="{FF2B5EF4-FFF2-40B4-BE49-F238E27FC236}">
                <a16:creationId xmlns:a16="http://schemas.microsoft.com/office/drawing/2014/main" id="{22FC09CE-F6A2-4806-940C-6B3397C82854}"/>
              </a:ext>
            </a:extLst>
          </p:cNvPr>
          <p:cNvSpPr/>
          <p:nvPr/>
        </p:nvSpPr>
        <p:spPr>
          <a:xfrm>
            <a:off x="8670661" y="2521860"/>
            <a:ext cx="1968648" cy="576343"/>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Data Enhancements:</a:t>
            </a:r>
          </a:p>
          <a:p>
            <a:pPr algn="ctr"/>
            <a:r>
              <a:rPr lang="en-CA" sz="1200" dirty="0"/>
              <a:t>Calculate Advanced Statistics</a:t>
            </a:r>
          </a:p>
          <a:p>
            <a:pPr algn="ctr"/>
            <a:r>
              <a:rPr lang="en-CA" sz="1200" dirty="0"/>
              <a:t>(PIE and PER)</a:t>
            </a:r>
          </a:p>
        </p:txBody>
      </p:sp>
      <p:sp>
        <p:nvSpPr>
          <p:cNvPr id="11" name="Flowchart: Process 10">
            <a:extLst>
              <a:ext uri="{FF2B5EF4-FFF2-40B4-BE49-F238E27FC236}">
                <a16:creationId xmlns:a16="http://schemas.microsoft.com/office/drawing/2014/main" id="{E8390C0C-FE26-4039-85D7-788FF3A59F0C}"/>
              </a:ext>
            </a:extLst>
          </p:cNvPr>
          <p:cNvSpPr/>
          <p:nvPr/>
        </p:nvSpPr>
        <p:spPr>
          <a:xfrm>
            <a:off x="10289895" y="3880114"/>
            <a:ext cx="1253060" cy="591671"/>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Filter data to </a:t>
            </a:r>
          </a:p>
          <a:p>
            <a:pPr algn="ctr"/>
            <a:r>
              <a:rPr lang="en-CA" sz="1200" dirty="0"/>
              <a:t>Toronto Raptors</a:t>
            </a:r>
          </a:p>
        </p:txBody>
      </p:sp>
      <p:sp>
        <p:nvSpPr>
          <p:cNvPr id="12" name="Flowchart: Process 11">
            <a:extLst>
              <a:ext uri="{FF2B5EF4-FFF2-40B4-BE49-F238E27FC236}">
                <a16:creationId xmlns:a16="http://schemas.microsoft.com/office/drawing/2014/main" id="{66739A54-051A-416D-B937-5C9587B7CF82}"/>
              </a:ext>
            </a:extLst>
          </p:cNvPr>
          <p:cNvSpPr/>
          <p:nvPr/>
        </p:nvSpPr>
        <p:spPr>
          <a:xfrm>
            <a:off x="8304903" y="3881813"/>
            <a:ext cx="1579563" cy="591671"/>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Remove irrelevant</a:t>
            </a:r>
          </a:p>
          <a:p>
            <a:pPr algn="ctr"/>
            <a:r>
              <a:rPr lang="en-CA" sz="1200" dirty="0"/>
              <a:t>features</a:t>
            </a:r>
          </a:p>
        </p:txBody>
      </p:sp>
      <p:sp>
        <p:nvSpPr>
          <p:cNvPr id="13" name="Flowchart: Process 12">
            <a:extLst>
              <a:ext uri="{FF2B5EF4-FFF2-40B4-BE49-F238E27FC236}">
                <a16:creationId xmlns:a16="http://schemas.microsoft.com/office/drawing/2014/main" id="{05A7D2A9-2FB7-4759-B244-229D18FEF97B}"/>
              </a:ext>
            </a:extLst>
          </p:cNvPr>
          <p:cNvSpPr/>
          <p:nvPr/>
        </p:nvSpPr>
        <p:spPr>
          <a:xfrm>
            <a:off x="6357769" y="3880114"/>
            <a:ext cx="1495312" cy="591671"/>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Transform</a:t>
            </a:r>
          </a:p>
          <a:p>
            <a:pPr algn="ctr"/>
            <a:r>
              <a:rPr lang="en-CA" sz="1200" dirty="0"/>
              <a:t>Categorical </a:t>
            </a:r>
          </a:p>
          <a:p>
            <a:pPr algn="ctr"/>
            <a:r>
              <a:rPr lang="en-CA" sz="1200" dirty="0"/>
              <a:t>variables</a:t>
            </a:r>
          </a:p>
        </p:txBody>
      </p:sp>
      <p:sp>
        <p:nvSpPr>
          <p:cNvPr id="14" name="Flowchart: Process 13">
            <a:extLst>
              <a:ext uri="{FF2B5EF4-FFF2-40B4-BE49-F238E27FC236}">
                <a16:creationId xmlns:a16="http://schemas.microsoft.com/office/drawing/2014/main" id="{7A03C6BB-FE9C-4866-9CD5-E858A4DBE967}"/>
              </a:ext>
            </a:extLst>
          </p:cNvPr>
          <p:cNvSpPr/>
          <p:nvPr/>
        </p:nvSpPr>
        <p:spPr>
          <a:xfrm>
            <a:off x="4433577" y="3880114"/>
            <a:ext cx="1290918" cy="591671"/>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Define Target</a:t>
            </a:r>
          </a:p>
          <a:p>
            <a:pPr algn="ctr"/>
            <a:r>
              <a:rPr lang="en-CA" sz="1200" dirty="0"/>
              <a:t>variable</a:t>
            </a:r>
          </a:p>
        </p:txBody>
      </p:sp>
      <p:sp>
        <p:nvSpPr>
          <p:cNvPr id="15" name="Flowchart: Process 14">
            <a:extLst>
              <a:ext uri="{FF2B5EF4-FFF2-40B4-BE49-F238E27FC236}">
                <a16:creationId xmlns:a16="http://schemas.microsoft.com/office/drawing/2014/main" id="{88C7B187-52A7-462C-BA90-C9FA517ACE13}"/>
              </a:ext>
            </a:extLst>
          </p:cNvPr>
          <p:cNvSpPr/>
          <p:nvPr/>
        </p:nvSpPr>
        <p:spPr>
          <a:xfrm>
            <a:off x="2365318" y="3880114"/>
            <a:ext cx="1495311" cy="591672"/>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Prepare data by</a:t>
            </a:r>
          </a:p>
          <a:p>
            <a:pPr algn="ctr"/>
            <a:r>
              <a:rPr lang="en-CA" sz="1200" dirty="0"/>
              <a:t>Season type</a:t>
            </a:r>
          </a:p>
        </p:txBody>
      </p:sp>
      <p:sp>
        <p:nvSpPr>
          <p:cNvPr id="16" name="Flowchart: Process 15">
            <a:extLst>
              <a:ext uri="{FF2B5EF4-FFF2-40B4-BE49-F238E27FC236}">
                <a16:creationId xmlns:a16="http://schemas.microsoft.com/office/drawing/2014/main" id="{4A2A2E3A-452F-4730-A5FD-12798FCEF6BE}"/>
              </a:ext>
            </a:extLst>
          </p:cNvPr>
          <p:cNvSpPr/>
          <p:nvPr/>
        </p:nvSpPr>
        <p:spPr>
          <a:xfrm>
            <a:off x="2365317" y="5231881"/>
            <a:ext cx="1495311" cy="609522"/>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Drop the features </a:t>
            </a:r>
          </a:p>
          <a:p>
            <a:pPr algn="ctr"/>
            <a:r>
              <a:rPr lang="en-CA" sz="1200" dirty="0"/>
              <a:t>which are strongly</a:t>
            </a:r>
          </a:p>
          <a:p>
            <a:pPr algn="ctr"/>
            <a:r>
              <a:rPr lang="en-CA" sz="1200" dirty="0"/>
              <a:t>correlated</a:t>
            </a:r>
          </a:p>
        </p:txBody>
      </p:sp>
      <p:sp>
        <p:nvSpPr>
          <p:cNvPr id="17" name="Flowchart: Process 16">
            <a:extLst>
              <a:ext uri="{FF2B5EF4-FFF2-40B4-BE49-F238E27FC236}">
                <a16:creationId xmlns:a16="http://schemas.microsoft.com/office/drawing/2014/main" id="{4410004A-8220-4B49-82EB-60F33D6E8359}"/>
              </a:ext>
            </a:extLst>
          </p:cNvPr>
          <p:cNvSpPr/>
          <p:nvPr/>
        </p:nvSpPr>
        <p:spPr>
          <a:xfrm>
            <a:off x="4641244" y="5240806"/>
            <a:ext cx="1011218" cy="591671"/>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Build</a:t>
            </a:r>
          </a:p>
          <a:p>
            <a:pPr algn="ctr"/>
            <a:r>
              <a:rPr lang="en-CA" sz="1200" dirty="0"/>
              <a:t>models</a:t>
            </a:r>
          </a:p>
        </p:txBody>
      </p:sp>
      <p:sp>
        <p:nvSpPr>
          <p:cNvPr id="18" name="Flowchart: Process 17">
            <a:extLst>
              <a:ext uri="{FF2B5EF4-FFF2-40B4-BE49-F238E27FC236}">
                <a16:creationId xmlns:a16="http://schemas.microsoft.com/office/drawing/2014/main" id="{7C497484-FB66-4417-A563-D01DA736D7E5}"/>
              </a:ext>
            </a:extLst>
          </p:cNvPr>
          <p:cNvSpPr/>
          <p:nvPr/>
        </p:nvSpPr>
        <p:spPr>
          <a:xfrm>
            <a:off x="6607195" y="5231880"/>
            <a:ext cx="1342706" cy="609523"/>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Find 3 Top</a:t>
            </a:r>
          </a:p>
          <a:p>
            <a:pPr algn="ctr"/>
            <a:r>
              <a:rPr lang="en-CA" sz="1200" dirty="0"/>
              <a:t>Important features</a:t>
            </a:r>
          </a:p>
        </p:txBody>
      </p:sp>
      <p:sp>
        <p:nvSpPr>
          <p:cNvPr id="20" name="Flowchart: Terminator 19">
            <a:extLst>
              <a:ext uri="{FF2B5EF4-FFF2-40B4-BE49-F238E27FC236}">
                <a16:creationId xmlns:a16="http://schemas.microsoft.com/office/drawing/2014/main" id="{EB3BB9C7-B6DD-400E-9A44-1C4A90065E0C}"/>
              </a:ext>
            </a:extLst>
          </p:cNvPr>
          <p:cNvSpPr/>
          <p:nvPr/>
        </p:nvSpPr>
        <p:spPr>
          <a:xfrm>
            <a:off x="8670661" y="5231880"/>
            <a:ext cx="1968649" cy="600597"/>
          </a:xfrm>
          <a:prstGeom prst="flowChartTerminator">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Compare and select the </a:t>
            </a:r>
          </a:p>
          <a:p>
            <a:pPr algn="ctr"/>
            <a:r>
              <a:rPr lang="en-CA" sz="1200" dirty="0"/>
              <a:t>best model</a:t>
            </a:r>
          </a:p>
        </p:txBody>
      </p:sp>
      <p:cxnSp>
        <p:nvCxnSpPr>
          <p:cNvPr id="23" name="Straight Arrow Connector 22">
            <a:extLst>
              <a:ext uri="{FF2B5EF4-FFF2-40B4-BE49-F238E27FC236}">
                <a16:creationId xmlns:a16="http://schemas.microsoft.com/office/drawing/2014/main" id="{C6600B12-03CA-4F71-84DD-449A2171F399}"/>
              </a:ext>
            </a:extLst>
          </p:cNvPr>
          <p:cNvCxnSpPr>
            <a:cxnSpLocks/>
            <a:stCxn id="4" idx="3"/>
            <a:endCxn id="5" idx="1"/>
          </p:cNvCxnSpPr>
          <p:nvPr/>
        </p:nvCxnSpPr>
        <p:spPr>
          <a:xfrm flipV="1">
            <a:off x="4077147" y="2815411"/>
            <a:ext cx="547803" cy="12737"/>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24" name="Straight Arrow Connector 23">
            <a:extLst>
              <a:ext uri="{FF2B5EF4-FFF2-40B4-BE49-F238E27FC236}">
                <a16:creationId xmlns:a16="http://schemas.microsoft.com/office/drawing/2014/main" id="{E8E45934-4851-4414-997C-BDB4E7A02874}"/>
              </a:ext>
            </a:extLst>
          </p:cNvPr>
          <p:cNvCxnSpPr>
            <a:cxnSpLocks/>
          </p:cNvCxnSpPr>
          <p:nvPr/>
        </p:nvCxnSpPr>
        <p:spPr>
          <a:xfrm>
            <a:off x="6078912" y="2815411"/>
            <a:ext cx="666133" cy="2286"/>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27" name="Straight Arrow Connector 26">
            <a:extLst>
              <a:ext uri="{FF2B5EF4-FFF2-40B4-BE49-F238E27FC236}">
                <a16:creationId xmlns:a16="http://schemas.microsoft.com/office/drawing/2014/main" id="{58A7F5E9-636D-4782-BF9A-EE575B649D54}"/>
              </a:ext>
            </a:extLst>
          </p:cNvPr>
          <p:cNvCxnSpPr>
            <a:cxnSpLocks/>
            <a:stCxn id="7" idx="3"/>
            <a:endCxn id="9" idx="1"/>
          </p:cNvCxnSpPr>
          <p:nvPr/>
        </p:nvCxnSpPr>
        <p:spPr>
          <a:xfrm flipV="1">
            <a:off x="7853081" y="2810032"/>
            <a:ext cx="817580" cy="7665"/>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30" name="Straight Arrow Connector 29">
            <a:extLst>
              <a:ext uri="{FF2B5EF4-FFF2-40B4-BE49-F238E27FC236}">
                <a16:creationId xmlns:a16="http://schemas.microsoft.com/office/drawing/2014/main" id="{6445A33A-4D17-41F6-B6EF-D42BC6B81146}"/>
              </a:ext>
            </a:extLst>
          </p:cNvPr>
          <p:cNvCxnSpPr>
            <a:cxnSpLocks/>
            <a:stCxn id="11" idx="1"/>
            <a:endCxn id="12" idx="3"/>
          </p:cNvCxnSpPr>
          <p:nvPr/>
        </p:nvCxnSpPr>
        <p:spPr>
          <a:xfrm flipH="1">
            <a:off x="9884466" y="4175950"/>
            <a:ext cx="405429" cy="1699"/>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36" name="Connector: Elbow 35">
            <a:extLst>
              <a:ext uri="{FF2B5EF4-FFF2-40B4-BE49-F238E27FC236}">
                <a16:creationId xmlns:a16="http://schemas.microsoft.com/office/drawing/2014/main" id="{4F86B45D-C7C9-491A-A1EF-D119EE1A0B92}"/>
              </a:ext>
            </a:extLst>
          </p:cNvPr>
          <p:cNvCxnSpPr>
            <a:stCxn id="9" idx="3"/>
            <a:endCxn id="11" idx="0"/>
          </p:cNvCxnSpPr>
          <p:nvPr/>
        </p:nvCxnSpPr>
        <p:spPr>
          <a:xfrm>
            <a:off x="10639309" y="2810032"/>
            <a:ext cx="277116" cy="1070082"/>
          </a:xfrm>
          <a:prstGeom prst="bentConnector2">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37" name="Straight Arrow Connector 36">
            <a:extLst>
              <a:ext uri="{FF2B5EF4-FFF2-40B4-BE49-F238E27FC236}">
                <a16:creationId xmlns:a16="http://schemas.microsoft.com/office/drawing/2014/main" id="{6CAD2577-317A-45A0-8214-CED8FF0C3FF7}"/>
              </a:ext>
            </a:extLst>
          </p:cNvPr>
          <p:cNvCxnSpPr>
            <a:cxnSpLocks/>
            <a:stCxn id="12" idx="1"/>
            <a:endCxn id="13" idx="3"/>
          </p:cNvCxnSpPr>
          <p:nvPr/>
        </p:nvCxnSpPr>
        <p:spPr>
          <a:xfrm flipH="1" flipV="1">
            <a:off x="7853081" y="4175950"/>
            <a:ext cx="451822" cy="1699"/>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40" name="Straight Arrow Connector 39">
            <a:extLst>
              <a:ext uri="{FF2B5EF4-FFF2-40B4-BE49-F238E27FC236}">
                <a16:creationId xmlns:a16="http://schemas.microsoft.com/office/drawing/2014/main" id="{656C842A-FD5D-45D6-82C7-9D42205461E9}"/>
              </a:ext>
            </a:extLst>
          </p:cNvPr>
          <p:cNvCxnSpPr>
            <a:cxnSpLocks/>
            <a:stCxn id="13" idx="1"/>
            <a:endCxn id="14" idx="3"/>
          </p:cNvCxnSpPr>
          <p:nvPr/>
        </p:nvCxnSpPr>
        <p:spPr>
          <a:xfrm flipH="1">
            <a:off x="5724495" y="4175950"/>
            <a:ext cx="633274" cy="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43" name="Straight Arrow Connector 42">
            <a:extLst>
              <a:ext uri="{FF2B5EF4-FFF2-40B4-BE49-F238E27FC236}">
                <a16:creationId xmlns:a16="http://schemas.microsoft.com/office/drawing/2014/main" id="{AE354F03-74BB-4721-AE2F-D533809BEB14}"/>
              </a:ext>
            </a:extLst>
          </p:cNvPr>
          <p:cNvCxnSpPr>
            <a:cxnSpLocks/>
            <a:stCxn id="14" idx="1"/>
            <a:endCxn id="15" idx="3"/>
          </p:cNvCxnSpPr>
          <p:nvPr/>
        </p:nvCxnSpPr>
        <p:spPr>
          <a:xfrm flipH="1">
            <a:off x="3860629" y="4175950"/>
            <a:ext cx="572948" cy="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46" name="Straight Arrow Connector 45">
            <a:extLst>
              <a:ext uri="{FF2B5EF4-FFF2-40B4-BE49-F238E27FC236}">
                <a16:creationId xmlns:a16="http://schemas.microsoft.com/office/drawing/2014/main" id="{55590592-B2F7-4EE1-8068-DDAD70643B0D}"/>
              </a:ext>
            </a:extLst>
          </p:cNvPr>
          <p:cNvCxnSpPr>
            <a:cxnSpLocks/>
            <a:stCxn id="15" idx="2"/>
            <a:endCxn id="16" idx="0"/>
          </p:cNvCxnSpPr>
          <p:nvPr/>
        </p:nvCxnSpPr>
        <p:spPr>
          <a:xfrm flipH="1">
            <a:off x="3112973" y="4471786"/>
            <a:ext cx="1" cy="760095"/>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49" name="Straight Arrow Connector 48">
            <a:extLst>
              <a:ext uri="{FF2B5EF4-FFF2-40B4-BE49-F238E27FC236}">
                <a16:creationId xmlns:a16="http://schemas.microsoft.com/office/drawing/2014/main" id="{D011AAE4-F08F-4DAD-B857-9B7687C2B386}"/>
              </a:ext>
            </a:extLst>
          </p:cNvPr>
          <p:cNvCxnSpPr>
            <a:cxnSpLocks/>
            <a:stCxn id="16" idx="3"/>
            <a:endCxn id="17" idx="1"/>
          </p:cNvCxnSpPr>
          <p:nvPr/>
        </p:nvCxnSpPr>
        <p:spPr>
          <a:xfrm>
            <a:off x="3860628" y="5536642"/>
            <a:ext cx="780616" cy="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52" name="Straight Arrow Connector 51">
            <a:extLst>
              <a:ext uri="{FF2B5EF4-FFF2-40B4-BE49-F238E27FC236}">
                <a16:creationId xmlns:a16="http://schemas.microsoft.com/office/drawing/2014/main" id="{7C145F62-CA2C-4FE3-B319-AA3195B9A9AB}"/>
              </a:ext>
            </a:extLst>
          </p:cNvPr>
          <p:cNvCxnSpPr>
            <a:cxnSpLocks/>
            <a:stCxn id="17" idx="3"/>
            <a:endCxn id="18" idx="1"/>
          </p:cNvCxnSpPr>
          <p:nvPr/>
        </p:nvCxnSpPr>
        <p:spPr>
          <a:xfrm>
            <a:off x="5652462" y="5536642"/>
            <a:ext cx="954733" cy="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55" name="Straight Arrow Connector 54">
            <a:extLst>
              <a:ext uri="{FF2B5EF4-FFF2-40B4-BE49-F238E27FC236}">
                <a16:creationId xmlns:a16="http://schemas.microsoft.com/office/drawing/2014/main" id="{851E9B83-1137-4D87-BFC7-6375B39B9C3D}"/>
              </a:ext>
            </a:extLst>
          </p:cNvPr>
          <p:cNvCxnSpPr>
            <a:cxnSpLocks/>
            <a:stCxn id="18" idx="3"/>
            <a:endCxn id="20" idx="1"/>
          </p:cNvCxnSpPr>
          <p:nvPr/>
        </p:nvCxnSpPr>
        <p:spPr>
          <a:xfrm flipV="1">
            <a:off x="7949901" y="5532179"/>
            <a:ext cx="720760" cy="4463"/>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
        <p:nvSpPr>
          <p:cNvPr id="29" name="내용 개체 틀 5">
            <a:extLst>
              <a:ext uri="{FF2B5EF4-FFF2-40B4-BE49-F238E27FC236}">
                <a16:creationId xmlns:a16="http://schemas.microsoft.com/office/drawing/2014/main" id="{B791F1CD-9EA5-4713-B501-9761AA5B0792}"/>
              </a:ext>
            </a:extLst>
          </p:cNvPr>
          <p:cNvSpPr>
            <a:spLocks noGrp="1"/>
          </p:cNvSpPr>
          <p:nvPr>
            <p:ph idx="1"/>
          </p:nvPr>
        </p:nvSpPr>
        <p:spPr>
          <a:xfrm>
            <a:off x="2183363" y="1543895"/>
            <a:ext cx="9359592" cy="579434"/>
          </a:xfrm>
        </p:spPr>
        <p:txBody>
          <a:bodyPr/>
          <a:lstStyle/>
          <a:p>
            <a:pPr marL="0" indent="0" algn="ctr"/>
            <a:r>
              <a:rPr lang="en-US" altLang="ko-KR" sz="2400" dirty="0">
                <a:solidFill>
                  <a:srgbClr val="87334A"/>
                </a:solidFill>
              </a:rPr>
              <a:t>Phase 1 – Feature Selection</a:t>
            </a:r>
          </a:p>
          <a:p>
            <a:pPr>
              <a:buFont typeface="Arial" panose="020B0604020202020204" pitchFamily="34" charset="0"/>
              <a:buChar char="•"/>
            </a:pPr>
            <a:endParaRPr lang="ko-KR" altLang="en-US" dirty="0"/>
          </a:p>
        </p:txBody>
      </p:sp>
      <p:sp>
        <p:nvSpPr>
          <p:cNvPr id="31" name="제목 1">
            <a:extLst>
              <a:ext uri="{FF2B5EF4-FFF2-40B4-BE49-F238E27FC236}">
                <a16:creationId xmlns:a16="http://schemas.microsoft.com/office/drawing/2014/main" id="{A0AE34B7-ABFE-44C2-AD42-186E1DF843E5}"/>
              </a:ext>
            </a:extLst>
          </p:cNvPr>
          <p:cNvSpPr txBox="1">
            <a:spLocks/>
          </p:cNvSpPr>
          <p:nvPr/>
        </p:nvSpPr>
        <p:spPr>
          <a:xfrm>
            <a:off x="3637505" y="139340"/>
            <a:ext cx="2269519" cy="798753"/>
          </a:xfrm>
          <a:prstGeom prst="rect">
            <a:avLst/>
          </a:prstGeom>
        </p:spPr>
        <p:txBody>
          <a:bodyPr vert="horz" lIns="99569" tIns="49785" rIns="99569" bIns="49785" rtlCol="0" anchor="ctr">
            <a:normAutofit/>
          </a:bodyPr>
          <a:lstStyle>
            <a:lvl1pPr algn="l" defTabSz="995690" rtl="0" eaLnBrk="1" latinLnBrk="1" hangingPunct="1">
              <a:spcBef>
                <a:spcPct val="0"/>
              </a:spcBef>
              <a:buNone/>
              <a:defRPr lang="ko-KR" altLang="en-US" sz="4000" b="1" kern="1200" baseline="0" dirty="0">
                <a:solidFill>
                  <a:schemeClr val="bg1"/>
                </a:solidFill>
                <a:effectLst/>
                <a:latin typeface="+mj-lt"/>
                <a:ea typeface="맑은 고딕" pitchFamily="50" charset="-127"/>
                <a:cs typeface="+mj-cs"/>
              </a:defRPr>
            </a:lvl1pPr>
          </a:lstStyle>
          <a:p>
            <a:r>
              <a:rPr lang="en-US" altLang="ko-KR" dirty="0"/>
              <a:t>– Phase 1</a:t>
            </a:r>
          </a:p>
        </p:txBody>
      </p:sp>
    </p:spTree>
    <p:extLst>
      <p:ext uri="{BB962C8B-B14F-4D97-AF65-F5344CB8AC3E}">
        <p14:creationId xmlns:p14="http://schemas.microsoft.com/office/powerpoint/2010/main" val="1307152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9">
                                            <p:txEl>
                                              <p:pRg st="0" end="0"/>
                                            </p:txEl>
                                          </p:spTgt>
                                        </p:tgtEl>
                                        <p:attrNameLst>
                                          <p:attrName>style.visibility</p:attrName>
                                        </p:attrNameLst>
                                      </p:cBhvr>
                                      <p:to>
                                        <p:strVal val="visible"/>
                                      </p:to>
                                    </p:set>
                                    <p:animEffect transition="in" filter="fade">
                                      <p:cBhvr>
                                        <p:cTn id="7" dur="500"/>
                                        <p:tgtEl>
                                          <p:spTgt spid="29">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fade">
                                      <p:cBhvr>
                                        <p:cTn id="10" dur="500"/>
                                        <p:tgtEl>
                                          <p:spTgt spid="3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par>
                                <p:cTn id="19" presetID="10" presetClass="entr" presetSubtype="0" fill="hold" nodeType="with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fade">
                                      <p:cBhvr>
                                        <p:cTn id="21" dur="500"/>
                                        <p:tgtEl>
                                          <p:spTgt spid="23"/>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500"/>
                                        <p:tgtEl>
                                          <p:spTgt spid="7"/>
                                        </p:tgtEl>
                                      </p:cBhvr>
                                    </p:animEffect>
                                  </p:childTnLst>
                                </p:cTn>
                              </p:par>
                              <p:par>
                                <p:cTn id="27" presetID="10" presetClass="entr" presetSubtype="0" fill="hold" nodeType="withEffect">
                                  <p:stCondLst>
                                    <p:cond delay="0"/>
                                  </p:stCondLst>
                                  <p:childTnLst>
                                    <p:set>
                                      <p:cBhvr>
                                        <p:cTn id="28" dur="1" fill="hold">
                                          <p:stCondLst>
                                            <p:cond delay="0"/>
                                          </p:stCondLst>
                                        </p:cTn>
                                        <p:tgtEl>
                                          <p:spTgt spid="24"/>
                                        </p:tgtEl>
                                        <p:attrNameLst>
                                          <p:attrName>style.visibility</p:attrName>
                                        </p:attrNameLst>
                                      </p:cBhvr>
                                      <p:to>
                                        <p:strVal val="visible"/>
                                      </p:to>
                                    </p:set>
                                    <p:animEffect transition="in" filter="fade">
                                      <p:cBhvr>
                                        <p:cTn id="29" dur="500"/>
                                        <p:tgtEl>
                                          <p:spTgt spid="24"/>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fade">
                                      <p:cBhvr>
                                        <p:cTn id="35" dur="500"/>
                                        <p:tgtEl>
                                          <p:spTgt spid="11"/>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fade">
                                      <p:cBhvr>
                                        <p:cTn id="38" dur="500"/>
                                        <p:tgtEl>
                                          <p:spTgt spid="12"/>
                                        </p:tgtEl>
                                      </p:cBhvr>
                                    </p:animEffect>
                                  </p:childTnLst>
                                </p:cTn>
                              </p:par>
                              <p:par>
                                <p:cTn id="39" presetID="10" presetClass="entr" presetSubtype="0" fill="hold" nodeType="withEffect">
                                  <p:stCondLst>
                                    <p:cond delay="0"/>
                                  </p:stCondLst>
                                  <p:childTnLst>
                                    <p:set>
                                      <p:cBhvr>
                                        <p:cTn id="40" dur="1" fill="hold">
                                          <p:stCondLst>
                                            <p:cond delay="0"/>
                                          </p:stCondLst>
                                        </p:cTn>
                                        <p:tgtEl>
                                          <p:spTgt spid="27"/>
                                        </p:tgtEl>
                                        <p:attrNameLst>
                                          <p:attrName>style.visibility</p:attrName>
                                        </p:attrNameLst>
                                      </p:cBhvr>
                                      <p:to>
                                        <p:strVal val="visible"/>
                                      </p:to>
                                    </p:set>
                                    <p:animEffect transition="in" filter="fade">
                                      <p:cBhvr>
                                        <p:cTn id="41" dur="500"/>
                                        <p:tgtEl>
                                          <p:spTgt spid="27"/>
                                        </p:tgtEl>
                                      </p:cBhvr>
                                    </p:animEffect>
                                  </p:childTnLst>
                                </p:cTn>
                              </p:par>
                              <p:par>
                                <p:cTn id="42" presetID="10" presetClass="entr" presetSubtype="0" fill="hold" nodeType="withEffect">
                                  <p:stCondLst>
                                    <p:cond delay="0"/>
                                  </p:stCondLst>
                                  <p:childTnLst>
                                    <p:set>
                                      <p:cBhvr>
                                        <p:cTn id="43" dur="1" fill="hold">
                                          <p:stCondLst>
                                            <p:cond delay="0"/>
                                          </p:stCondLst>
                                        </p:cTn>
                                        <p:tgtEl>
                                          <p:spTgt spid="30"/>
                                        </p:tgtEl>
                                        <p:attrNameLst>
                                          <p:attrName>style.visibility</p:attrName>
                                        </p:attrNameLst>
                                      </p:cBhvr>
                                      <p:to>
                                        <p:strVal val="visible"/>
                                      </p:to>
                                    </p:set>
                                    <p:animEffect transition="in" filter="fade">
                                      <p:cBhvr>
                                        <p:cTn id="44" dur="500"/>
                                        <p:tgtEl>
                                          <p:spTgt spid="30"/>
                                        </p:tgtEl>
                                      </p:cBhvr>
                                    </p:animEffect>
                                  </p:childTnLst>
                                </p:cTn>
                              </p:par>
                              <p:par>
                                <p:cTn id="45" presetID="10" presetClass="entr" presetSubtype="0" fill="hold" nodeType="withEffect">
                                  <p:stCondLst>
                                    <p:cond delay="0"/>
                                  </p:stCondLst>
                                  <p:childTnLst>
                                    <p:set>
                                      <p:cBhvr>
                                        <p:cTn id="46" dur="1" fill="hold">
                                          <p:stCondLst>
                                            <p:cond delay="0"/>
                                          </p:stCondLst>
                                        </p:cTn>
                                        <p:tgtEl>
                                          <p:spTgt spid="36"/>
                                        </p:tgtEl>
                                        <p:attrNameLst>
                                          <p:attrName>style.visibility</p:attrName>
                                        </p:attrNameLst>
                                      </p:cBhvr>
                                      <p:to>
                                        <p:strVal val="visible"/>
                                      </p:to>
                                    </p:set>
                                    <p:animEffect transition="in" filter="fade">
                                      <p:cBhvr>
                                        <p:cTn id="47" dur="500"/>
                                        <p:tgtEl>
                                          <p:spTgt spid="36"/>
                                        </p:tgtEl>
                                      </p:cBhvr>
                                    </p:animEffect>
                                  </p:childTnLst>
                                </p:cTn>
                              </p:par>
                              <p:par>
                                <p:cTn id="48" presetID="10" presetClass="entr" presetSubtype="0" fill="hold" nodeType="withEffect">
                                  <p:stCondLst>
                                    <p:cond delay="0"/>
                                  </p:stCondLst>
                                  <p:childTnLst>
                                    <p:set>
                                      <p:cBhvr>
                                        <p:cTn id="49" dur="1" fill="hold">
                                          <p:stCondLst>
                                            <p:cond delay="0"/>
                                          </p:stCondLst>
                                        </p:cTn>
                                        <p:tgtEl>
                                          <p:spTgt spid="37"/>
                                        </p:tgtEl>
                                        <p:attrNameLst>
                                          <p:attrName>style.visibility</p:attrName>
                                        </p:attrNameLst>
                                      </p:cBhvr>
                                      <p:to>
                                        <p:strVal val="visible"/>
                                      </p:to>
                                    </p:set>
                                    <p:animEffect transition="in" filter="fade">
                                      <p:cBhvr>
                                        <p:cTn id="50" dur="500"/>
                                        <p:tgtEl>
                                          <p:spTgt spid="37"/>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3"/>
                                        </p:tgtEl>
                                        <p:attrNameLst>
                                          <p:attrName>style.visibility</p:attrName>
                                        </p:attrNameLst>
                                      </p:cBhvr>
                                      <p:to>
                                        <p:strVal val="visible"/>
                                      </p:to>
                                    </p:set>
                                    <p:animEffect transition="in" filter="fade">
                                      <p:cBhvr>
                                        <p:cTn id="53" dur="500"/>
                                        <p:tgtEl>
                                          <p:spTgt spid="13"/>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40"/>
                                        </p:tgtEl>
                                        <p:attrNameLst>
                                          <p:attrName>style.visibility</p:attrName>
                                        </p:attrNameLst>
                                      </p:cBhvr>
                                      <p:to>
                                        <p:strVal val="visible"/>
                                      </p:to>
                                    </p:set>
                                    <p:animEffect transition="in" filter="fade">
                                      <p:cBhvr>
                                        <p:cTn id="58" dur="500"/>
                                        <p:tgtEl>
                                          <p:spTgt spid="40"/>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4"/>
                                        </p:tgtEl>
                                        <p:attrNameLst>
                                          <p:attrName>style.visibility</p:attrName>
                                        </p:attrNameLst>
                                      </p:cBhvr>
                                      <p:to>
                                        <p:strVal val="visible"/>
                                      </p:to>
                                    </p:set>
                                    <p:animEffect transition="in" filter="fade">
                                      <p:cBhvr>
                                        <p:cTn id="61" dur="500"/>
                                        <p:tgtEl>
                                          <p:spTgt spid="14"/>
                                        </p:tgtEl>
                                      </p:cBhvr>
                                    </p:animEffect>
                                  </p:childTnLst>
                                </p:cTn>
                              </p:par>
                              <p:par>
                                <p:cTn id="62" presetID="10" presetClass="entr" presetSubtype="0" fill="hold" nodeType="withEffect">
                                  <p:stCondLst>
                                    <p:cond delay="0"/>
                                  </p:stCondLst>
                                  <p:childTnLst>
                                    <p:set>
                                      <p:cBhvr>
                                        <p:cTn id="63" dur="1" fill="hold">
                                          <p:stCondLst>
                                            <p:cond delay="0"/>
                                          </p:stCondLst>
                                        </p:cTn>
                                        <p:tgtEl>
                                          <p:spTgt spid="43"/>
                                        </p:tgtEl>
                                        <p:attrNameLst>
                                          <p:attrName>style.visibility</p:attrName>
                                        </p:attrNameLst>
                                      </p:cBhvr>
                                      <p:to>
                                        <p:strVal val="visible"/>
                                      </p:to>
                                    </p:set>
                                    <p:animEffect transition="in" filter="fade">
                                      <p:cBhvr>
                                        <p:cTn id="64" dur="500"/>
                                        <p:tgtEl>
                                          <p:spTgt spid="43"/>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15"/>
                                        </p:tgtEl>
                                        <p:attrNameLst>
                                          <p:attrName>style.visibility</p:attrName>
                                        </p:attrNameLst>
                                      </p:cBhvr>
                                      <p:to>
                                        <p:strVal val="visible"/>
                                      </p:to>
                                    </p:set>
                                    <p:animEffect transition="in" filter="fade">
                                      <p:cBhvr>
                                        <p:cTn id="67" dur="500"/>
                                        <p:tgtEl>
                                          <p:spTgt spid="15"/>
                                        </p:tgtEl>
                                      </p:cBhvr>
                                    </p:animEffect>
                                  </p:childTnLst>
                                </p:cTn>
                              </p:par>
                              <p:par>
                                <p:cTn id="68" presetID="10" presetClass="entr" presetSubtype="0" fill="hold" nodeType="withEffect">
                                  <p:stCondLst>
                                    <p:cond delay="0"/>
                                  </p:stCondLst>
                                  <p:childTnLst>
                                    <p:set>
                                      <p:cBhvr>
                                        <p:cTn id="69" dur="1" fill="hold">
                                          <p:stCondLst>
                                            <p:cond delay="0"/>
                                          </p:stCondLst>
                                        </p:cTn>
                                        <p:tgtEl>
                                          <p:spTgt spid="46"/>
                                        </p:tgtEl>
                                        <p:attrNameLst>
                                          <p:attrName>style.visibility</p:attrName>
                                        </p:attrNameLst>
                                      </p:cBhvr>
                                      <p:to>
                                        <p:strVal val="visible"/>
                                      </p:to>
                                    </p:set>
                                    <p:animEffect transition="in" filter="fade">
                                      <p:cBhvr>
                                        <p:cTn id="70" dur="500"/>
                                        <p:tgtEl>
                                          <p:spTgt spid="46"/>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16"/>
                                        </p:tgtEl>
                                        <p:attrNameLst>
                                          <p:attrName>style.visibility</p:attrName>
                                        </p:attrNameLst>
                                      </p:cBhvr>
                                      <p:to>
                                        <p:strVal val="visible"/>
                                      </p:to>
                                    </p:set>
                                    <p:animEffect transition="in" filter="fade">
                                      <p:cBhvr>
                                        <p:cTn id="73" dur="500"/>
                                        <p:tgtEl>
                                          <p:spTgt spid="16"/>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nodeType="clickEffect">
                                  <p:stCondLst>
                                    <p:cond delay="0"/>
                                  </p:stCondLst>
                                  <p:childTnLst>
                                    <p:set>
                                      <p:cBhvr>
                                        <p:cTn id="77" dur="1" fill="hold">
                                          <p:stCondLst>
                                            <p:cond delay="0"/>
                                          </p:stCondLst>
                                        </p:cTn>
                                        <p:tgtEl>
                                          <p:spTgt spid="49"/>
                                        </p:tgtEl>
                                        <p:attrNameLst>
                                          <p:attrName>style.visibility</p:attrName>
                                        </p:attrNameLst>
                                      </p:cBhvr>
                                      <p:to>
                                        <p:strVal val="visible"/>
                                      </p:to>
                                    </p:set>
                                    <p:animEffect transition="in" filter="fade">
                                      <p:cBhvr>
                                        <p:cTn id="78" dur="500"/>
                                        <p:tgtEl>
                                          <p:spTgt spid="49"/>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17"/>
                                        </p:tgtEl>
                                        <p:attrNameLst>
                                          <p:attrName>style.visibility</p:attrName>
                                        </p:attrNameLst>
                                      </p:cBhvr>
                                      <p:to>
                                        <p:strVal val="visible"/>
                                      </p:to>
                                    </p:set>
                                    <p:animEffect transition="in" filter="fade">
                                      <p:cBhvr>
                                        <p:cTn id="81" dur="500"/>
                                        <p:tgtEl>
                                          <p:spTgt spid="17"/>
                                        </p:tgtEl>
                                      </p:cBhvr>
                                    </p:animEffect>
                                  </p:childTnLst>
                                </p:cTn>
                              </p:par>
                              <p:par>
                                <p:cTn id="82" presetID="10" presetClass="entr" presetSubtype="0" fill="hold" nodeType="withEffect">
                                  <p:stCondLst>
                                    <p:cond delay="0"/>
                                  </p:stCondLst>
                                  <p:childTnLst>
                                    <p:set>
                                      <p:cBhvr>
                                        <p:cTn id="83" dur="1" fill="hold">
                                          <p:stCondLst>
                                            <p:cond delay="0"/>
                                          </p:stCondLst>
                                        </p:cTn>
                                        <p:tgtEl>
                                          <p:spTgt spid="52"/>
                                        </p:tgtEl>
                                        <p:attrNameLst>
                                          <p:attrName>style.visibility</p:attrName>
                                        </p:attrNameLst>
                                      </p:cBhvr>
                                      <p:to>
                                        <p:strVal val="visible"/>
                                      </p:to>
                                    </p:set>
                                    <p:animEffect transition="in" filter="fade">
                                      <p:cBhvr>
                                        <p:cTn id="84" dur="500"/>
                                        <p:tgtEl>
                                          <p:spTgt spid="52"/>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18"/>
                                        </p:tgtEl>
                                        <p:attrNameLst>
                                          <p:attrName>style.visibility</p:attrName>
                                        </p:attrNameLst>
                                      </p:cBhvr>
                                      <p:to>
                                        <p:strVal val="visible"/>
                                      </p:to>
                                    </p:set>
                                    <p:animEffect transition="in" filter="fade">
                                      <p:cBhvr>
                                        <p:cTn id="87" dur="500"/>
                                        <p:tgtEl>
                                          <p:spTgt spid="18"/>
                                        </p:tgtEl>
                                      </p:cBhvr>
                                    </p:animEffect>
                                  </p:childTnLst>
                                </p:cTn>
                              </p:par>
                              <p:par>
                                <p:cTn id="88" presetID="10" presetClass="entr" presetSubtype="0" fill="hold" nodeType="withEffect">
                                  <p:stCondLst>
                                    <p:cond delay="0"/>
                                  </p:stCondLst>
                                  <p:childTnLst>
                                    <p:set>
                                      <p:cBhvr>
                                        <p:cTn id="89" dur="1" fill="hold">
                                          <p:stCondLst>
                                            <p:cond delay="0"/>
                                          </p:stCondLst>
                                        </p:cTn>
                                        <p:tgtEl>
                                          <p:spTgt spid="55"/>
                                        </p:tgtEl>
                                        <p:attrNameLst>
                                          <p:attrName>style.visibility</p:attrName>
                                        </p:attrNameLst>
                                      </p:cBhvr>
                                      <p:to>
                                        <p:strVal val="visible"/>
                                      </p:to>
                                    </p:set>
                                    <p:animEffect transition="in" filter="fade">
                                      <p:cBhvr>
                                        <p:cTn id="90" dur="500"/>
                                        <p:tgtEl>
                                          <p:spTgt spid="55"/>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20"/>
                                        </p:tgtEl>
                                        <p:attrNameLst>
                                          <p:attrName>style.visibility</p:attrName>
                                        </p:attrNameLst>
                                      </p:cBhvr>
                                      <p:to>
                                        <p:strVal val="visible"/>
                                      </p:to>
                                    </p:set>
                                    <p:animEffect transition="in" filter="fade">
                                      <p:cBhvr>
                                        <p:cTn id="93"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animBg="1"/>
      <p:bldP spid="9" grpId="0" animBg="1"/>
      <p:bldP spid="11" grpId="0" animBg="1"/>
      <p:bldP spid="12" grpId="0" animBg="1"/>
      <p:bldP spid="13" grpId="0" animBg="1"/>
      <p:bldP spid="14" grpId="0" animBg="1"/>
      <p:bldP spid="15" grpId="0" animBg="1"/>
      <p:bldP spid="16" grpId="0" animBg="1"/>
      <p:bldP spid="17" grpId="0" animBg="1"/>
      <p:bldP spid="18" grpId="0" animBg="1"/>
      <p:bldP spid="20" grpId="0" animBg="1"/>
      <p:bldP spid="29" grpId="0" build="p"/>
      <p:bldP spid="3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1745F615-9791-4694-BC84-C75D87380057}"/>
              </a:ext>
            </a:extLst>
          </p:cNvPr>
          <p:cNvPicPr>
            <a:picLocks noGrp="1" noChangeAspect="1"/>
          </p:cNvPicPr>
          <p:nvPr>
            <p:ph idx="1"/>
          </p:nvPr>
        </p:nvPicPr>
        <p:blipFill>
          <a:blip r:embed="rId3"/>
          <a:stretch>
            <a:fillRect/>
          </a:stretch>
        </p:blipFill>
        <p:spPr>
          <a:xfrm>
            <a:off x="3054152" y="2695648"/>
            <a:ext cx="5386130" cy="3593430"/>
          </a:xfrm>
        </p:spPr>
      </p:pic>
      <p:sp>
        <p:nvSpPr>
          <p:cNvPr id="2" name="제목 1"/>
          <p:cNvSpPr>
            <a:spLocks noGrp="1"/>
          </p:cNvSpPr>
          <p:nvPr>
            <p:ph type="title"/>
          </p:nvPr>
        </p:nvSpPr>
        <p:spPr/>
        <p:txBody>
          <a:bodyPr/>
          <a:lstStyle/>
          <a:p>
            <a:r>
              <a:rPr lang="en-US" altLang="ko-KR" dirty="0"/>
              <a:t>Advanced Stats - PER</a:t>
            </a:r>
          </a:p>
        </p:txBody>
      </p:sp>
      <p:sp>
        <p:nvSpPr>
          <p:cNvPr id="11" name="내용 개체 틀 5">
            <a:extLst>
              <a:ext uri="{FF2B5EF4-FFF2-40B4-BE49-F238E27FC236}">
                <a16:creationId xmlns:a16="http://schemas.microsoft.com/office/drawing/2014/main" id="{CBA3D9CE-C2BB-4086-AD54-B0A4FE05C3A3}"/>
              </a:ext>
            </a:extLst>
          </p:cNvPr>
          <p:cNvSpPr txBox="1">
            <a:spLocks/>
          </p:cNvSpPr>
          <p:nvPr/>
        </p:nvSpPr>
        <p:spPr>
          <a:xfrm>
            <a:off x="1668379" y="1397936"/>
            <a:ext cx="9912514" cy="488830"/>
          </a:xfrm>
          <a:prstGeom prst="rect">
            <a:avLst/>
          </a:prstGeom>
        </p:spPr>
        <p:txBody>
          <a:bodyPr vert="horz" lIns="99569" tIns="49785" rIns="99569" bIns="49785" rtlCol="0">
            <a:noAutofit/>
          </a:bodyPr>
          <a:lstStyle>
            <a:lvl1pPr marL="373384" indent="-373384" algn="l" defTabSz="995690" rtl="0" eaLnBrk="1" latinLnBrk="1" hangingPunct="1">
              <a:spcBef>
                <a:spcPct val="20000"/>
              </a:spcBef>
              <a:buFont typeface="Arial" pitchFamily="34" charset="0"/>
              <a:buNone/>
              <a:defRPr lang="ko-KR" altLang="en-US" sz="2000" i="1" kern="1200" baseline="0">
                <a:solidFill>
                  <a:schemeClr val="tx1">
                    <a:lumMod val="75000"/>
                    <a:lumOff val="25000"/>
                  </a:schemeClr>
                </a:solidFill>
                <a:latin typeface="+mj-lt"/>
                <a:ea typeface="맑은 고딕" pitchFamily="50" charset="-127"/>
                <a:cs typeface="+mn-cs"/>
              </a:defRPr>
            </a:lvl1pPr>
            <a:lvl2pPr marL="808998" indent="-31115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2pPr>
            <a:lvl3pPr marL="1244613" indent="-24892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3pPr>
            <a:lvl4pPr marL="1742458" indent="-24892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4pPr>
            <a:lvl5pPr marL="2240303" indent="-24892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5pPr>
            <a:lvl6pPr marL="273814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6pPr>
            <a:lvl7pPr marL="323599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7pPr>
            <a:lvl8pPr marL="373383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8pPr>
            <a:lvl9pPr marL="423168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9pPr>
          </a:lstStyle>
          <a:p>
            <a:pPr marL="0" indent="0" algn="ctr"/>
            <a:r>
              <a:rPr lang="en-US" altLang="ko-KR" sz="2400" dirty="0">
                <a:solidFill>
                  <a:srgbClr val="87334A"/>
                </a:solidFill>
              </a:rPr>
              <a:t>Top 10 Toronto Raptors Player Efficiency Rating (PER) for Season Year 2019-20</a:t>
            </a:r>
          </a:p>
          <a:p>
            <a:pPr marL="0" indent="0" algn="ctr"/>
            <a:endParaRPr lang="en-US" altLang="ko-KR" sz="1200" b="1" dirty="0"/>
          </a:p>
          <a:p>
            <a:r>
              <a:rPr lang="en-CA" altLang="en-US" sz="1200" dirty="0"/>
              <a:t>	</a:t>
            </a:r>
            <a:endParaRPr lang="en-US" altLang="en-US" sz="1200" dirty="0"/>
          </a:p>
          <a:p>
            <a:pPr>
              <a:buFont typeface="Arial" pitchFamily="34" charset="0"/>
              <a:buChar char="•"/>
            </a:pPr>
            <a:endParaRPr lang="en-US" sz="1200" dirty="0"/>
          </a:p>
        </p:txBody>
      </p:sp>
      <p:pic>
        <p:nvPicPr>
          <p:cNvPr id="13" name="Picture 12">
            <a:extLst>
              <a:ext uri="{FF2B5EF4-FFF2-40B4-BE49-F238E27FC236}">
                <a16:creationId xmlns:a16="http://schemas.microsoft.com/office/drawing/2014/main" id="{4C2984F2-3A3F-45DB-9E39-1C882355DD4D}"/>
              </a:ext>
            </a:extLst>
          </p:cNvPr>
          <p:cNvPicPr>
            <a:picLocks noChangeAspect="1"/>
          </p:cNvPicPr>
          <p:nvPr/>
        </p:nvPicPr>
        <p:blipFill>
          <a:blip r:embed="rId4"/>
          <a:stretch>
            <a:fillRect/>
          </a:stretch>
        </p:blipFill>
        <p:spPr>
          <a:xfrm>
            <a:off x="8722761" y="3523785"/>
            <a:ext cx="1656000" cy="1579657"/>
          </a:xfrm>
          <a:prstGeom prst="rect">
            <a:avLst/>
          </a:prstGeom>
        </p:spPr>
      </p:pic>
      <p:sp>
        <p:nvSpPr>
          <p:cNvPr id="7" name="Rectangle 6">
            <a:extLst>
              <a:ext uri="{FF2B5EF4-FFF2-40B4-BE49-F238E27FC236}">
                <a16:creationId xmlns:a16="http://schemas.microsoft.com/office/drawing/2014/main" id="{5EB48400-9584-4D53-89E0-45F255345FE8}"/>
              </a:ext>
            </a:extLst>
          </p:cNvPr>
          <p:cNvSpPr/>
          <p:nvPr/>
        </p:nvSpPr>
        <p:spPr>
          <a:xfrm>
            <a:off x="3788228" y="3429794"/>
            <a:ext cx="359229" cy="228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FF0000"/>
              </a:solidFill>
            </a:endParaRPr>
          </a:p>
        </p:txBody>
      </p:sp>
      <p:sp>
        <p:nvSpPr>
          <p:cNvPr id="8" name="Rectangle 7">
            <a:extLst>
              <a:ext uri="{FF2B5EF4-FFF2-40B4-BE49-F238E27FC236}">
                <a16:creationId xmlns:a16="http://schemas.microsoft.com/office/drawing/2014/main" id="{07B8A810-6652-4150-815B-9E1C2E2AEA4D}"/>
              </a:ext>
            </a:extLst>
          </p:cNvPr>
          <p:cNvSpPr/>
          <p:nvPr/>
        </p:nvSpPr>
        <p:spPr>
          <a:xfrm>
            <a:off x="3712029" y="3154565"/>
            <a:ext cx="511628" cy="49755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 name="TextBox 2">
            <a:extLst>
              <a:ext uri="{FF2B5EF4-FFF2-40B4-BE49-F238E27FC236}">
                <a16:creationId xmlns:a16="http://schemas.microsoft.com/office/drawing/2014/main" id="{CB2F10F7-278D-4583-BD77-E9A1291E3409}"/>
              </a:ext>
            </a:extLst>
          </p:cNvPr>
          <p:cNvSpPr txBox="1"/>
          <p:nvPr/>
        </p:nvSpPr>
        <p:spPr>
          <a:xfrm>
            <a:off x="1909720" y="2045325"/>
            <a:ext cx="9556693" cy="461665"/>
          </a:xfrm>
          <a:prstGeom prst="rect">
            <a:avLst/>
          </a:prstGeom>
          <a:noFill/>
        </p:spPr>
        <p:txBody>
          <a:bodyPr wrap="square" rtlCol="0">
            <a:spAutoFit/>
          </a:bodyPr>
          <a:lstStyle/>
          <a:p>
            <a:pPr algn="ctr"/>
            <a:r>
              <a:rPr lang="en-CA" altLang="en-US" sz="1200" b="1" i="1" dirty="0">
                <a:solidFill>
                  <a:srgbClr val="87334A"/>
                </a:solidFill>
              </a:rPr>
              <a:t>PER = (FGM x 85.910 + STL x 53.897 + FG3M x 51.757 + FTM x 46.845 + BLK x 39.190 + OREB x 39.190 + AST x 34.677 </a:t>
            </a:r>
          </a:p>
          <a:p>
            <a:pPr algn="ctr"/>
            <a:r>
              <a:rPr lang="en-CA" altLang="en-US" sz="1200" b="1" i="1" dirty="0">
                <a:solidFill>
                  <a:srgbClr val="87334A"/>
                </a:solidFill>
              </a:rPr>
              <a:t>+ DREB x 14.707 - PF x 17.174 – (FTA-FTM) x 20.091 – (FGA-FGM) x 39.190 - TOV x 53.897) * (1 / MIN)</a:t>
            </a:r>
          </a:p>
        </p:txBody>
      </p:sp>
    </p:spTree>
    <p:extLst>
      <p:ext uri="{BB962C8B-B14F-4D97-AF65-F5344CB8AC3E}">
        <p14:creationId xmlns:p14="http://schemas.microsoft.com/office/powerpoint/2010/main" val="3734940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par>
                                <p:cTn id="21" presetID="10" presetClass="entr" presetSubtype="0"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500"/>
                                        <p:tgtEl>
                                          <p:spTgt spid="7"/>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xit" presetSubtype="0" fill="hold" grpId="1" nodeType="clickEffect">
                                  <p:stCondLst>
                                    <p:cond delay="0"/>
                                  </p:stCondLst>
                                  <p:childTnLst>
                                    <p:animEffect transition="out" filter="fade">
                                      <p:cBhvr>
                                        <p:cTn id="32" dur="500"/>
                                        <p:tgtEl>
                                          <p:spTgt spid="7"/>
                                        </p:tgtEl>
                                      </p:cBhvr>
                                    </p:animEffect>
                                    <p:set>
                                      <p:cBhvr>
                                        <p:cTn id="33" dur="1" fill="hold">
                                          <p:stCondLst>
                                            <p:cond delay="499"/>
                                          </p:stCondLst>
                                        </p:cTn>
                                        <p:tgtEl>
                                          <p:spTgt spid="7"/>
                                        </p:tgtEl>
                                        <p:attrNameLst>
                                          <p:attrName>style.visibility</p:attrName>
                                        </p:attrNameLst>
                                      </p:cBhvr>
                                      <p:to>
                                        <p:strVal val="hidden"/>
                                      </p:to>
                                    </p:set>
                                  </p:childTnLst>
                                </p:cTn>
                              </p:par>
                              <p:par>
                                <p:cTn id="34" presetID="10" presetClass="entr" presetSubtype="0" fill="hold" grpId="0" nodeType="withEffect">
                                  <p:stCondLst>
                                    <p:cond delay="0"/>
                                  </p:stCondLst>
                                  <p:childTnLst>
                                    <p:set>
                                      <p:cBhvr>
                                        <p:cTn id="35" dur="1" fill="hold">
                                          <p:stCondLst>
                                            <p:cond delay="0"/>
                                          </p:stCondLst>
                                        </p:cTn>
                                        <p:tgtEl>
                                          <p:spTgt spid="8"/>
                                        </p:tgtEl>
                                        <p:attrNameLst>
                                          <p:attrName>style.visibility</p:attrName>
                                        </p:attrNameLst>
                                      </p:cBhvr>
                                      <p:to>
                                        <p:strVal val="visible"/>
                                      </p:to>
                                    </p:set>
                                    <p:animEffect transition="in" filter="fade">
                                      <p:cBhvr>
                                        <p:cTn id="3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8"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D6466C19-4279-4D4B-8484-9125114DCA4D}"/>
              </a:ext>
            </a:extLst>
          </p:cNvPr>
          <p:cNvPicPr>
            <a:picLocks noChangeAspect="1"/>
          </p:cNvPicPr>
          <p:nvPr/>
        </p:nvPicPr>
        <p:blipFill>
          <a:blip r:embed="rId3"/>
          <a:stretch>
            <a:fillRect/>
          </a:stretch>
        </p:blipFill>
        <p:spPr>
          <a:xfrm>
            <a:off x="3051425" y="2808513"/>
            <a:ext cx="5508294" cy="3530641"/>
          </a:xfrm>
          <a:prstGeom prst="rect">
            <a:avLst/>
          </a:prstGeom>
        </p:spPr>
      </p:pic>
      <p:sp>
        <p:nvSpPr>
          <p:cNvPr id="2" name="제목 1"/>
          <p:cNvSpPr>
            <a:spLocks noGrp="1"/>
          </p:cNvSpPr>
          <p:nvPr>
            <p:ph type="title"/>
          </p:nvPr>
        </p:nvSpPr>
        <p:spPr/>
        <p:txBody>
          <a:bodyPr/>
          <a:lstStyle/>
          <a:p>
            <a:r>
              <a:rPr lang="en-US" altLang="ko-KR" dirty="0"/>
              <a:t>Advanced Stats - PIE</a:t>
            </a:r>
          </a:p>
        </p:txBody>
      </p:sp>
      <p:sp>
        <p:nvSpPr>
          <p:cNvPr id="11" name="내용 개체 틀 5">
            <a:extLst>
              <a:ext uri="{FF2B5EF4-FFF2-40B4-BE49-F238E27FC236}">
                <a16:creationId xmlns:a16="http://schemas.microsoft.com/office/drawing/2014/main" id="{CBA3D9CE-C2BB-4086-AD54-B0A4FE05C3A3}"/>
              </a:ext>
            </a:extLst>
          </p:cNvPr>
          <p:cNvSpPr txBox="1">
            <a:spLocks/>
          </p:cNvSpPr>
          <p:nvPr/>
        </p:nvSpPr>
        <p:spPr>
          <a:xfrm>
            <a:off x="1712888" y="966748"/>
            <a:ext cx="9761618" cy="910620"/>
          </a:xfrm>
          <a:prstGeom prst="rect">
            <a:avLst/>
          </a:prstGeom>
        </p:spPr>
        <p:txBody>
          <a:bodyPr vert="horz" lIns="99569" tIns="49785" rIns="99569" bIns="49785" rtlCol="0">
            <a:noAutofit/>
          </a:bodyPr>
          <a:lstStyle>
            <a:lvl1pPr marL="373384" indent="-373384" algn="l" defTabSz="995690" rtl="0" eaLnBrk="1" latinLnBrk="1" hangingPunct="1">
              <a:spcBef>
                <a:spcPct val="20000"/>
              </a:spcBef>
              <a:buFont typeface="Arial" pitchFamily="34" charset="0"/>
              <a:buNone/>
              <a:defRPr lang="ko-KR" altLang="en-US" sz="2000" i="1" kern="1200" baseline="0">
                <a:solidFill>
                  <a:schemeClr val="tx1">
                    <a:lumMod val="75000"/>
                    <a:lumOff val="25000"/>
                  </a:schemeClr>
                </a:solidFill>
                <a:latin typeface="+mj-lt"/>
                <a:ea typeface="맑은 고딕" pitchFamily="50" charset="-127"/>
                <a:cs typeface="+mn-cs"/>
              </a:defRPr>
            </a:lvl1pPr>
            <a:lvl2pPr marL="808998" indent="-31115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2pPr>
            <a:lvl3pPr marL="1244613" indent="-24892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3pPr>
            <a:lvl4pPr marL="1742458" indent="-24892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4pPr>
            <a:lvl5pPr marL="2240303" indent="-24892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5pPr>
            <a:lvl6pPr marL="273814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6pPr>
            <a:lvl7pPr marL="323599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7pPr>
            <a:lvl8pPr marL="373383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8pPr>
            <a:lvl9pPr marL="423168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9pPr>
          </a:lstStyle>
          <a:p>
            <a:pPr>
              <a:buFont typeface="Arial" pitchFamily="34" charset="0"/>
              <a:buChar char="•"/>
            </a:pPr>
            <a:endParaRPr lang="en-US" sz="2400" dirty="0"/>
          </a:p>
          <a:p>
            <a:pPr marL="0" indent="0" algn="ctr"/>
            <a:r>
              <a:rPr lang="en-US" altLang="ko-KR" sz="2400" dirty="0">
                <a:solidFill>
                  <a:srgbClr val="87334A"/>
                </a:solidFill>
              </a:rPr>
              <a:t>Top 10 Toronto Raptors Player Impact Estimate (PIE) for Season Year 2019-20</a:t>
            </a:r>
          </a:p>
          <a:p>
            <a:pPr marL="0" indent="0" algn="ctr"/>
            <a:endParaRPr lang="en-US" altLang="ko-KR" sz="2400" b="1" dirty="0"/>
          </a:p>
          <a:p>
            <a:pPr algn="ctr"/>
            <a:r>
              <a:rPr lang="en-US" altLang="en-US" sz="2400" dirty="0">
                <a:solidFill>
                  <a:srgbClr val="87334A"/>
                </a:solidFill>
              </a:rPr>
              <a:t>           </a:t>
            </a:r>
            <a:endParaRPr lang="en-CA" altLang="en-US" sz="2400" dirty="0">
              <a:solidFill>
                <a:srgbClr val="87334A"/>
              </a:solidFill>
            </a:endParaRPr>
          </a:p>
        </p:txBody>
      </p:sp>
      <p:sp>
        <p:nvSpPr>
          <p:cNvPr id="6" name="Rectangle 5">
            <a:extLst>
              <a:ext uri="{FF2B5EF4-FFF2-40B4-BE49-F238E27FC236}">
                <a16:creationId xmlns:a16="http://schemas.microsoft.com/office/drawing/2014/main" id="{A2F77744-58F3-48E2-81F9-5A2B5293664B}"/>
              </a:ext>
            </a:extLst>
          </p:cNvPr>
          <p:cNvSpPr/>
          <p:nvPr/>
        </p:nvSpPr>
        <p:spPr>
          <a:xfrm>
            <a:off x="3624943" y="3429794"/>
            <a:ext cx="478971" cy="44631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14" name="Picture 13">
            <a:extLst>
              <a:ext uri="{FF2B5EF4-FFF2-40B4-BE49-F238E27FC236}">
                <a16:creationId xmlns:a16="http://schemas.microsoft.com/office/drawing/2014/main" id="{E6FCFA59-8E56-4EF4-A9F9-19AFB831BA07}"/>
              </a:ext>
            </a:extLst>
          </p:cNvPr>
          <p:cNvPicPr>
            <a:picLocks noChangeAspect="1"/>
          </p:cNvPicPr>
          <p:nvPr/>
        </p:nvPicPr>
        <p:blipFill>
          <a:blip r:embed="rId4"/>
          <a:stretch>
            <a:fillRect/>
          </a:stretch>
        </p:blipFill>
        <p:spPr>
          <a:xfrm>
            <a:off x="8879936" y="3429794"/>
            <a:ext cx="1494509" cy="1580400"/>
          </a:xfrm>
          <a:prstGeom prst="rect">
            <a:avLst/>
          </a:prstGeom>
        </p:spPr>
      </p:pic>
      <p:sp>
        <p:nvSpPr>
          <p:cNvPr id="7" name="TextBox 6">
            <a:extLst>
              <a:ext uri="{FF2B5EF4-FFF2-40B4-BE49-F238E27FC236}">
                <a16:creationId xmlns:a16="http://schemas.microsoft.com/office/drawing/2014/main" id="{AA355A15-B43B-4B79-B17C-DB73F0810D84}"/>
              </a:ext>
            </a:extLst>
          </p:cNvPr>
          <p:cNvSpPr txBox="1"/>
          <p:nvPr/>
        </p:nvSpPr>
        <p:spPr>
          <a:xfrm>
            <a:off x="3209924" y="2034570"/>
            <a:ext cx="8264581" cy="461665"/>
          </a:xfrm>
          <a:prstGeom prst="rect">
            <a:avLst/>
          </a:prstGeom>
          <a:noFill/>
        </p:spPr>
        <p:txBody>
          <a:bodyPr wrap="square" rtlCol="0">
            <a:spAutoFit/>
          </a:bodyPr>
          <a:lstStyle/>
          <a:p>
            <a:pPr algn="ctr"/>
            <a:r>
              <a:rPr lang="en-CA" altLang="en-US" sz="1200" b="1" i="1" dirty="0">
                <a:solidFill>
                  <a:srgbClr val="87334A"/>
                </a:solidFill>
              </a:rPr>
              <a:t>[PTS + FGM + FTM - FGA - FTA + DREB + (0.5 * OREB) + AST + STL + (0.5 * BLK) - PF – TOV] </a:t>
            </a:r>
          </a:p>
          <a:p>
            <a:pPr algn="ctr"/>
            <a:r>
              <a:rPr lang="en-CA" altLang="en-US" sz="1200" b="1" i="1" dirty="0">
                <a:solidFill>
                  <a:srgbClr val="87334A"/>
                </a:solidFill>
              </a:rPr>
              <a:t>[GmPTS + </a:t>
            </a:r>
            <a:r>
              <a:rPr lang="en-CA" altLang="en-US" sz="1200" b="1" i="1" dirty="0" err="1">
                <a:solidFill>
                  <a:srgbClr val="87334A"/>
                </a:solidFill>
              </a:rPr>
              <a:t>GmFGM</a:t>
            </a:r>
            <a:r>
              <a:rPr lang="en-CA" altLang="en-US" sz="1200" b="1" i="1" dirty="0">
                <a:solidFill>
                  <a:srgbClr val="87334A"/>
                </a:solidFill>
              </a:rPr>
              <a:t> + </a:t>
            </a:r>
            <a:r>
              <a:rPr lang="en-CA" altLang="en-US" sz="1200" b="1" i="1" dirty="0" err="1">
                <a:solidFill>
                  <a:srgbClr val="87334A"/>
                </a:solidFill>
              </a:rPr>
              <a:t>GmFTM</a:t>
            </a:r>
            <a:r>
              <a:rPr lang="en-CA" altLang="en-US" sz="1200" b="1" i="1" dirty="0">
                <a:solidFill>
                  <a:srgbClr val="87334A"/>
                </a:solidFill>
              </a:rPr>
              <a:t> – </a:t>
            </a:r>
            <a:r>
              <a:rPr lang="en-CA" altLang="en-US" sz="1200" b="1" i="1" dirty="0" err="1">
                <a:solidFill>
                  <a:srgbClr val="87334A"/>
                </a:solidFill>
              </a:rPr>
              <a:t>GmFGA</a:t>
            </a:r>
            <a:r>
              <a:rPr lang="en-CA" altLang="en-US" sz="1200" b="1" i="1" dirty="0">
                <a:solidFill>
                  <a:srgbClr val="87334A"/>
                </a:solidFill>
              </a:rPr>
              <a:t> - </a:t>
            </a:r>
            <a:r>
              <a:rPr lang="en-CA" altLang="en-US" sz="1200" b="1" i="1" dirty="0" err="1">
                <a:solidFill>
                  <a:srgbClr val="87334A"/>
                </a:solidFill>
              </a:rPr>
              <a:t>GmFTA</a:t>
            </a:r>
            <a:r>
              <a:rPr lang="en-CA" altLang="en-US" sz="1200" b="1" i="1" dirty="0">
                <a:solidFill>
                  <a:srgbClr val="87334A"/>
                </a:solidFill>
              </a:rPr>
              <a:t> + </a:t>
            </a:r>
            <a:r>
              <a:rPr lang="en-CA" altLang="en-US" sz="1200" b="1" i="1" dirty="0" err="1">
                <a:solidFill>
                  <a:srgbClr val="87334A"/>
                </a:solidFill>
              </a:rPr>
              <a:t>GmDREB</a:t>
            </a:r>
            <a:r>
              <a:rPr lang="en-CA" altLang="en-US" sz="1200" b="1" i="1" dirty="0">
                <a:solidFill>
                  <a:srgbClr val="87334A"/>
                </a:solidFill>
              </a:rPr>
              <a:t> + (0.5 * </a:t>
            </a:r>
            <a:r>
              <a:rPr lang="en-CA" altLang="en-US" sz="1200" b="1" i="1" dirty="0" err="1">
                <a:solidFill>
                  <a:srgbClr val="87334A"/>
                </a:solidFill>
              </a:rPr>
              <a:t>GmOREB</a:t>
            </a:r>
            <a:r>
              <a:rPr lang="en-CA" altLang="en-US" sz="1200" b="1" i="1" dirty="0">
                <a:solidFill>
                  <a:srgbClr val="87334A"/>
                </a:solidFill>
              </a:rPr>
              <a:t>) + </a:t>
            </a:r>
            <a:r>
              <a:rPr lang="en-CA" altLang="en-US" sz="1200" b="1" i="1" dirty="0" err="1">
                <a:solidFill>
                  <a:srgbClr val="87334A"/>
                </a:solidFill>
              </a:rPr>
              <a:t>GmAST</a:t>
            </a:r>
            <a:r>
              <a:rPr lang="en-CA" altLang="en-US" sz="1200" b="1" i="1" dirty="0">
                <a:solidFill>
                  <a:srgbClr val="87334A"/>
                </a:solidFill>
              </a:rPr>
              <a:t> + </a:t>
            </a:r>
            <a:r>
              <a:rPr lang="en-CA" altLang="en-US" sz="1200" b="1" i="1" dirty="0" err="1">
                <a:solidFill>
                  <a:srgbClr val="87334A"/>
                </a:solidFill>
              </a:rPr>
              <a:t>GmSTL</a:t>
            </a:r>
            <a:r>
              <a:rPr lang="en-CA" altLang="en-US" sz="1200" b="1" i="1" dirty="0">
                <a:solidFill>
                  <a:srgbClr val="87334A"/>
                </a:solidFill>
              </a:rPr>
              <a:t> + (0.5 * </a:t>
            </a:r>
            <a:r>
              <a:rPr lang="en-CA" altLang="en-US" sz="1200" b="1" i="1" dirty="0" err="1">
                <a:solidFill>
                  <a:srgbClr val="87334A"/>
                </a:solidFill>
              </a:rPr>
              <a:t>GmBLK</a:t>
            </a:r>
            <a:r>
              <a:rPr lang="en-CA" altLang="en-US" sz="1200" b="1" i="1" dirty="0">
                <a:solidFill>
                  <a:srgbClr val="87334A"/>
                </a:solidFill>
              </a:rPr>
              <a:t>) - </a:t>
            </a:r>
            <a:r>
              <a:rPr lang="en-CA" altLang="en-US" sz="1200" b="1" i="1" dirty="0" err="1">
                <a:solidFill>
                  <a:srgbClr val="87334A"/>
                </a:solidFill>
              </a:rPr>
              <a:t>GmPF</a:t>
            </a:r>
            <a:r>
              <a:rPr lang="en-CA" altLang="en-US" sz="1200" b="1" i="1" dirty="0">
                <a:solidFill>
                  <a:srgbClr val="87334A"/>
                </a:solidFill>
              </a:rPr>
              <a:t> – </a:t>
            </a:r>
            <a:r>
              <a:rPr lang="en-CA" altLang="en-US" sz="1200" b="1" i="1" dirty="0" err="1">
                <a:solidFill>
                  <a:srgbClr val="87334A"/>
                </a:solidFill>
              </a:rPr>
              <a:t>GmTOV</a:t>
            </a:r>
            <a:r>
              <a:rPr lang="en-CA" altLang="en-US" sz="1200" b="1" i="1" dirty="0">
                <a:solidFill>
                  <a:srgbClr val="87334A"/>
                </a:solidFill>
              </a:rPr>
              <a:t>]</a:t>
            </a:r>
          </a:p>
        </p:txBody>
      </p:sp>
      <p:sp>
        <p:nvSpPr>
          <p:cNvPr id="3" name="TextBox 2">
            <a:extLst>
              <a:ext uri="{FF2B5EF4-FFF2-40B4-BE49-F238E27FC236}">
                <a16:creationId xmlns:a16="http://schemas.microsoft.com/office/drawing/2014/main" id="{5E3408C1-3F06-4A9A-B88A-10800615D5C4}"/>
              </a:ext>
            </a:extLst>
          </p:cNvPr>
          <p:cNvSpPr txBox="1"/>
          <p:nvPr/>
        </p:nvSpPr>
        <p:spPr>
          <a:xfrm>
            <a:off x="2862261" y="2126902"/>
            <a:ext cx="695325" cy="276999"/>
          </a:xfrm>
          <a:prstGeom prst="rect">
            <a:avLst/>
          </a:prstGeom>
          <a:noFill/>
        </p:spPr>
        <p:txBody>
          <a:bodyPr wrap="square" rtlCol="0">
            <a:spAutoFit/>
          </a:bodyPr>
          <a:lstStyle/>
          <a:p>
            <a:r>
              <a:rPr lang="en-CA" altLang="en-US" sz="1200" b="1" i="1" dirty="0">
                <a:solidFill>
                  <a:srgbClr val="87334A"/>
                </a:solidFill>
              </a:rPr>
              <a:t>PIE =</a:t>
            </a:r>
            <a:endParaRPr lang="en-CA" sz="1200" dirty="0"/>
          </a:p>
        </p:txBody>
      </p:sp>
      <p:cxnSp>
        <p:nvCxnSpPr>
          <p:cNvPr id="5" name="Straight Connector 4">
            <a:extLst>
              <a:ext uri="{FF2B5EF4-FFF2-40B4-BE49-F238E27FC236}">
                <a16:creationId xmlns:a16="http://schemas.microsoft.com/office/drawing/2014/main" id="{1EA59BF6-D4A6-4485-9306-CAD605894AF6}"/>
              </a:ext>
            </a:extLst>
          </p:cNvPr>
          <p:cNvCxnSpPr/>
          <p:nvPr/>
        </p:nvCxnSpPr>
        <p:spPr>
          <a:xfrm>
            <a:off x="3419475" y="2265401"/>
            <a:ext cx="7829550" cy="0"/>
          </a:xfrm>
          <a:prstGeom prst="line">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830501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xEl>
                                              <p:pRg st="1" end="1"/>
                                            </p:txEl>
                                          </p:spTgt>
                                        </p:tgtEl>
                                        <p:attrNameLst>
                                          <p:attrName>style.visibility</p:attrName>
                                        </p:attrNameLst>
                                      </p:cBhvr>
                                      <p:to>
                                        <p:strVal val="visible"/>
                                      </p:to>
                                    </p:set>
                                    <p:animEffect transition="in" filter="fade">
                                      <p:cBhvr>
                                        <p:cTn id="7" dur="500"/>
                                        <p:tgtEl>
                                          <p:spTgt spid="11">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0" end="0"/>
                                            </p:txEl>
                                          </p:spTgt>
                                        </p:tgtEl>
                                        <p:attrNameLst>
                                          <p:attrName>style.visibility</p:attrName>
                                        </p:attrNameLst>
                                      </p:cBhvr>
                                      <p:to>
                                        <p:strVal val="visible"/>
                                      </p:to>
                                    </p:set>
                                    <p:animEffect transition="in" filter="fade">
                                      <p:cBhvr>
                                        <p:cTn id="12" dur="500"/>
                                        <p:tgtEl>
                                          <p:spTgt spid="7">
                                            <p:txEl>
                                              <p:pRg st="0" end="0"/>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par>
                                <p:cTn id="19" presetID="10" presetClass="entr" presetSubtype="0" fill="hold" nodeType="withEffect">
                                  <p:stCondLst>
                                    <p:cond delay="0"/>
                                  </p:stCondLst>
                                  <p:childTnLst>
                                    <p:set>
                                      <p:cBhvr>
                                        <p:cTn id="20" dur="1" fill="hold">
                                          <p:stCondLst>
                                            <p:cond delay="0"/>
                                          </p:stCondLst>
                                        </p:cTn>
                                        <p:tgtEl>
                                          <p:spTgt spid="7">
                                            <p:txEl>
                                              <p:pRg st="1" end="1"/>
                                            </p:txEl>
                                          </p:spTgt>
                                        </p:tgtEl>
                                        <p:attrNameLst>
                                          <p:attrName>style.visibility</p:attrName>
                                        </p:attrNameLst>
                                      </p:cBhvr>
                                      <p:to>
                                        <p:strVal val="visible"/>
                                      </p:to>
                                    </p:set>
                                    <p:animEffect transition="in" filter="fade">
                                      <p:cBhvr>
                                        <p:cTn id="21" dur="500"/>
                                        <p:tgtEl>
                                          <p:spTgt spid="7">
                                            <p:txEl>
                                              <p:pRg st="1" end="1"/>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fade">
                                      <p:cBhvr>
                                        <p:cTn id="26" dur="500"/>
                                        <p:tgtEl>
                                          <p:spTgt spid="16"/>
                                        </p:tgtEl>
                                      </p:cBhvr>
                                    </p:animEffect>
                                  </p:childTnLst>
                                </p:cTn>
                              </p:par>
                              <p:par>
                                <p:cTn id="27" presetID="10" presetClass="entr" presetSubtype="0" fill="hold" nodeType="with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fade">
                                      <p:cBhvr>
                                        <p:cTn id="29" dur="500"/>
                                        <p:tgtEl>
                                          <p:spTgt spid="14"/>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6"/>
                                        </p:tgtEl>
                                        <p:attrNameLst>
                                          <p:attrName>style.visibility</p:attrName>
                                        </p:attrNameLst>
                                      </p:cBhvr>
                                      <p:to>
                                        <p:strVal val="visible"/>
                                      </p:to>
                                    </p:set>
                                    <p:animEffect transition="in" filter="fade">
                                      <p:cBhvr>
                                        <p:cTn id="3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38273" y="150098"/>
            <a:ext cx="10971372" cy="798753"/>
          </a:xfrm>
        </p:spPr>
        <p:txBody>
          <a:bodyPr/>
          <a:lstStyle/>
          <a:p>
            <a:r>
              <a:rPr lang="en-US" altLang="ko-KR" dirty="0"/>
              <a:t>Data Analysis Results – Phase 1</a:t>
            </a:r>
          </a:p>
        </p:txBody>
      </p:sp>
      <p:pic>
        <p:nvPicPr>
          <p:cNvPr id="8" name="Picture 7">
            <a:extLst>
              <a:ext uri="{FF2B5EF4-FFF2-40B4-BE49-F238E27FC236}">
                <a16:creationId xmlns:a16="http://schemas.microsoft.com/office/drawing/2014/main" id="{9225BDC5-4BBA-4E44-B587-D2B9DDE0146B}"/>
              </a:ext>
            </a:extLst>
          </p:cNvPr>
          <p:cNvPicPr/>
          <p:nvPr/>
        </p:nvPicPr>
        <p:blipFill>
          <a:blip r:embed="rId3"/>
          <a:stretch>
            <a:fillRect/>
          </a:stretch>
        </p:blipFill>
        <p:spPr>
          <a:xfrm>
            <a:off x="2630352" y="2222501"/>
            <a:ext cx="7480452" cy="4244400"/>
          </a:xfrm>
          <a:prstGeom prst="rect">
            <a:avLst/>
          </a:prstGeom>
        </p:spPr>
      </p:pic>
      <p:sp>
        <p:nvSpPr>
          <p:cNvPr id="5" name="Content Placeholder 3">
            <a:extLst>
              <a:ext uri="{FF2B5EF4-FFF2-40B4-BE49-F238E27FC236}">
                <a16:creationId xmlns:a16="http://schemas.microsoft.com/office/drawing/2014/main" id="{DDADE694-4844-4408-99E9-652C7CA8436F}"/>
              </a:ext>
            </a:extLst>
          </p:cNvPr>
          <p:cNvSpPr>
            <a:spLocks noGrp="1"/>
          </p:cNvSpPr>
          <p:nvPr>
            <p:ph idx="1"/>
          </p:nvPr>
        </p:nvSpPr>
        <p:spPr>
          <a:xfrm>
            <a:off x="2630352" y="1567273"/>
            <a:ext cx="7123247" cy="420129"/>
          </a:xfrm>
        </p:spPr>
        <p:txBody>
          <a:bodyPr>
            <a:noAutofit/>
          </a:bodyPr>
          <a:lstStyle/>
          <a:p>
            <a:pPr algn="ctr"/>
            <a:r>
              <a:rPr lang="en-US" sz="2400" dirty="0">
                <a:solidFill>
                  <a:srgbClr val="87334A"/>
                </a:solidFill>
              </a:rPr>
              <a:t>Analysis Comparison by Model</a:t>
            </a:r>
            <a:endParaRPr lang="en-CA" sz="2400" dirty="0">
              <a:solidFill>
                <a:srgbClr val="87334A"/>
              </a:solidFill>
            </a:endParaRPr>
          </a:p>
        </p:txBody>
      </p:sp>
      <p:sp>
        <p:nvSpPr>
          <p:cNvPr id="9" name="Arrow: Right 8">
            <a:extLst>
              <a:ext uri="{FF2B5EF4-FFF2-40B4-BE49-F238E27FC236}">
                <a16:creationId xmlns:a16="http://schemas.microsoft.com/office/drawing/2014/main" id="{5726D52A-D79F-49F9-81AB-589823C71295}"/>
              </a:ext>
            </a:extLst>
          </p:cNvPr>
          <p:cNvSpPr/>
          <p:nvPr/>
        </p:nvSpPr>
        <p:spPr>
          <a:xfrm rot="10800000">
            <a:off x="8839200" y="2768600"/>
            <a:ext cx="571500" cy="241300"/>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Arrow: Right 9">
            <a:extLst>
              <a:ext uri="{FF2B5EF4-FFF2-40B4-BE49-F238E27FC236}">
                <a16:creationId xmlns:a16="http://schemas.microsoft.com/office/drawing/2014/main" id="{25D8AA72-FAB1-4251-839E-1024A759AE2E}"/>
              </a:ext>
            </a:extLst>
          </p:cNvPr>
          <p:cNvSpPr/>
          <p:nvPr/>
        </p:nvSpPr>
        <p:spPr>
          <a:xfrm rot="10800000">
            <a:off x="8902700" y="3606800"/>
            <a:ext cx="571500" cy="241300"/>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Arrow: Right 10">
            <a:extLst>
              <a:ext uri="{FF2B5EF4-FFF2-40B4-BE49-F238E27FC236}">
                <a16:creationId xmlns:a16="http://schemas.microsoft.com/office/drawing/2014/main" id="{873BB1DD-8741-40F6-91D2-94378DA3870B}"/>
              </a:ext>
            </a:extLst>
          </p:cNvPr>
          <p:cNvSpPr/>
          <p:nvPr/>
        </p:nvSpPr>
        <p:spPr>
          <a:xfrm rot="10800000">
            <a:off x="8559800" y="4419600"/>
            <a:ext cx="571500" cy="241300"/>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Arrow: Right 11">
            <a:extLst>
              <a:ext uri="{FF2B5EF4-FFF2-40B4-BE49-F238E27FC236}">
                <a16:creationId xmlns:a16="http://schemas.microsoft.com/office/drawing/2014/main" id="{458B6DDC-FA64-4F04-A90F-670C38938AE2}"/>
              </a:ext>
            </a:extLst>
          </p:cNvPr>
          <p:cNvSpPr/>
          <p:nvPr/>
        </p:nvSpPr>
        <p:spPr>
          <a:xfrm rot="10800000">
            <a:off x="9182100" y="5245100"/>
            <a:ext cx="571500" cy="241300"/>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 name="Rectangle 2">
            <a:extLst>
              <a:ext uri="{FF2B5EF4-FFF2-40B4-BE49-F238E27FC236}">
                <a16:creationId xmlns:a16="http://schemas.microsoft.com/office/drawing/2014/main" id="{3A1452C4-BEAA-4EF3-BB7A-70788E267515}"/>
              </a:ext>
            </a:extLst>
          </p:cNvPr>
          <p:cNvSpPr/>
          <p:nvPr/>
        </p:nvSpPr>
        <p:spPr>
          <a:xfrm>
            <a:off x="7823200" y="6159500"/>
            <a:ext cx="1778000" cy="2413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196612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xEl>
                                              <p:pRg st="0" end="0"/>
                                            </p:txEl>
                                          </p:spTgt>
                                        </p:tgtEl>
                                        <p:attrNameLst>
                                          <p:attrName>style.visibility</p:attrName>
                                        </p:attrNameLst>
                                      </p:cBhvr>
                                      <p:to>
                                        <p:strVal val="visible"/>
                                      </p:to>
                                    </p:set>
                                    <p:animEffect transition="in" filter="fade">
                                      <p:cBhvr>
                                        <p:cTn id="10" dur="500"/>
                                        <p:tgtEl>
                                          <p:spTgt spid="5">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9" grpId="0" animBg="1"/>
      <p:bldP spid="10" grpId="0" animBg="1"/>
      <p:bldP spid="11" grpId="0" animBg="1"/>
      <p:bldP spid="12" grpId="0" animBg="1"/>
      <p:bldP spid="3" grpId="0" animBg="1"/>
    </p:bldLst>
  </p:timing>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사용자 지정 1">
      <a:majorFont>
        <a:latin typeface="Calibri"/>
        <a:ea typeface="맑은 고딕"/>
        <a:cs typeface=""/>
      </a:majorFont>
      <a:minorFont>
        <a:latin typeface="Calibri Light"/>
        <a:ea typeface="맑은 고딕"/>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14643</TotalTime>
  <Words>3323</Words>
  <Application>Microsoft Office PowerPoint</Application>
  <PresentationFormat>Custom</PresentationFormat>
  <Paragraphs>472</Paragraphs>
  <Slides>17</Slides>
  <Notes>17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17</vt:i4>
      </vt:variant>
    </vt:vector>
  </HeadingPairs>
  <TitlesOfParts>
    <vt:vector size="25" baseType="lpstr">
      <vt:lpstr>Calibri Light</vt:lpstr>
      <vt:lpstr>Calibri</vt:lpstr>
      <vt:lpstr>Symbol</vt:lpstr>
      <vt:lpstr>맑은 고딕</vt:lpstr>
      <vt:lpstr>Noto Sans</vt:lpstr>
      <vt:lpstr>굴림체</vt:lpstr>
      <vt:lpstr>Arial</vt:lpstr>
      <vt:lpstr>Office 테마</vt:lpstr>
      <vt:lpstr>PROJECT RAPTORS REBOUND</vt:lpstr>
      <vt:lpstr>The Client</vt:lpstr>
      <vt:lpstr>Objectives</vt:lpstr>
      <vt:lpstr>Data</vt:lpstr>
      <vt:lpstr>Initial Analysis</vt:lpstr>
      <vt:lpstr>Data Analysis</vt:lpstr>
      <vt:lpstr>Advanced Stats - PER</vt:lpstr>
      <vt:lpstr>Advanced Stats - PIE</vt:lpstr>
      <vt:lpstr>Data Analysis Results – Phase 1</vt:lpstr>
      <vt:lpstr>Data Analysis Results – Phase 1</vt:lpstr>
      <vt:lpstr>Data Analysis – Phase 2</vt:lpstr>
      <vt:lpstr>Data Analysis Results – Phase 2</vt:lpstr>
      <vt:lpstr>Results – Team Win Prediction</vt:lpstr>
      <vt:lpstr>Recommendations</vt:lpstr>
      <vt:lpstr>Players Evaluation</vt:lpstr>
      <vt:lpstr>PowerPoint Presentation</vt:lpstr>
      <vt:lpstr>THANK YOU</vt:lpstr>
    </vt:vector>
  </TitlesOfParts>
  <Manager>Slide Members</Manager>
  <Company>YESFORM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Members</dc:title>
  <dc:subject>Powerpoint Templates , Diagram, Chart, Google slides, Keynote</dc:subject>
  <dc:creator>Slide Members by HS.SEO</dc:creator>
  <cp:keywords>SlideMembers, ppt, PPT Templates, Presentation, Diagram, Chart, Yesform, Google slides, Keynote, Free Slides</cp:keywords>
  <dc:description>The copyright of this document is at Slide Members. Unauthorized copying may result in legal sanctions.</dc:description>
  <cp:lastModifiedBy>Bhavika Patil</cp:lastModifiedBy>
  <cp:revision>511</cp:revision>
  <dcterms:created xsi:type="dcterms:W3CDTF">2010-02-01T08:03:16Z</dcterms:created>
  <dcterms:modified xsi:type="dcterms:W3CDTF">2021-04-15T03:03:54Z</dcterms:modified>
  <cp:category>www.slidemembers.com</cp:category>
</cp:coreProperties>
</file>